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304" r:id="rId4"/>
    <p:sldId id="276" r:id="rId5"/>
    <p:sldId id="274" r:id="rId6"/>
    <p:sldId id="275" r:id="rId7"/>
    <p:sldId id="317" r:id="rId8"/>
    <p:sldId id="307" r:id="rId9"/>
    <p:sldId id="375" r:id="rId10"/>
    <p:sldId id="369" r:id="rId11"/>
    <p:sldId id="379" r:id="rId12"/>
    <p:sldId id="331" r:id="rId13"/>
    <p:sldId id="322" r:id="rId14"/>
    <p:sldId id="324" r:id="rId15"/>
    <p:sldId id="332" r:id="rId16"/>
    <p:sldId id="326" r:id="rId17"/>
    <p:sldId id="360" r:id="rId18"/>
    <p:sldId id="267" r:id="rId19"/>
    <p:sldId id="302" r:id="rId20"/>
    <p:sldId id="285" r:id="rId21"/>
    <p:sldId id="401" r:id="rId22"/>
    <p:sldId id="282" r:id="rId23"/>
    <p:sldId id="272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41" autoAdjust="0"/>
    <p:restoredTop sz="86380" autoAdjust="0"/>
  </p:normalViewPr>
  <p:slideViewPr>
    <p:cSldViewPr>
      <p:cViewPr>
        <p:scale>
          <a:sx n="100" d="100"/>
          <a:sy n="100" d="100"/>
        </p:scale>
        <p:origin x="-888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33A64-A732-4DA4-A626-B5B56FFA199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8F532-6745-452A-961B-96B728B9C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9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</a:t>
            </a:r>
            <a:r>
              <a:rPr lang="en-US" baseline="0" dirty="0"/>
              <a:t> call: site protocols</a:t>
            </a:r>
          </a:p>
          <a:p>
            <a:r>
              <a:rPr lang="en-US" dirty="0"/>
              <a:t>Introductions:  Board members and new residents</a:t>
            </a:r>
          </a:p>
          <a:p>
            <a:r>
              <a:rPr lang="en-US" dirty="0"/>
              <a:t>Year in review:  notable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8F532-6745-452A-961B-96B728B9C4B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913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8F532-6745-452A-961B-96B728B9C4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41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8F532-6745-452A-961B-96B728B9C4B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45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8F532-6745-452A-961B-96B728B9C4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78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8F532-6745-452A-961B-96B728B9C4B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63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 other month beginning in January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53347-9E2C-744C-AA16-5C8CD076FB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82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3CC60-91EE-4C5B-B99F-6DC514AFC3F4}" type="datetimeFigureOut">
              <a:rPr lang="en-US" smtClean="0"/>
              <a:pPr/>
              <a:t>11/4/19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73BC3-6AEB-42E4-B950-6011D7EEEB8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ulesears@aol.co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sbunting@aol.com" TargetMode="External"/><Relationship Id="rId3" Type="http://schemas.openxmlformats.org/officeDocument/2006/relationships/hyperlink" Target="mailto:julesears@aol.co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52400"/>
            <a:ext cx="22098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371600"/>
            <a:ext cx="60960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Welcome &amp; Call </a:t>
            </a:r>
            <a:r>
              <a:rPr lang="en-US" dirty="0"/>
              <a:t>to Order</a:t>
            </a:r>
          </a:p>
          <a:p>
            <a:r>
              <a:rPr lang="en-US" dirty="0"/>
              <a:t>Roll Call</a:t>
            </a:r>
          </a:p>
          <a:p>
            <a:r>
              <a:rPr lang="en-US" dirty="0" smtClean="0"/>
              <a:t>Introductions</a:t>
            </a:r>
            <a:endParaRPr lang="en-US" dirty="0"/>
          </a:p>
          <a:p>
            <a:r>
              <a:rPr lang="en-US" dirty="0" smtClean="0"/>
              <a:t>Financial </a:t>
            </a:r>
            <a:r>
              <a:rPr lang="en-US" dirty="0"/>
              <a:t>Review</a:t>
            </a:r>
          </a:p>
          <a:p>
            <a:r>
              <a:rPr lang="en-US" dirty="0"/>
              <a:t>Committee Reports</a:t>
            </a:r>
          </a:p>
          <a:p>
            <a:r>
              <a:rPr lang="en-US" dirty="0" smtClean="0"/>
              <a:t>SCHOA </a:t>
            </a:r>
            <a:r>
              <a:rPr lang="en-US" dirty="0"/>
              <a:t>Membership </a:t>
            </a:r>
          </a:p>
          <a:p>
            <a:r>
              <a:rPr lang="en-US" dirty="0" smtClean="0"/>
              <a:t>Future </a:t>
            </a:r>
            <a:r>
              <a:rPr lang="en-US" dirty="0"/>
              <a:t>Initiatives</a:t>
            </a:r>
          </a:p>
          <a:p>
            <a:r>
              <a:rPr lang="en-US" dirty="0"/>
              <a:t>Open Discussion</a:t>
            </a:r>
          </a:p>
          <a:p>
            <a:r>
              <a:rPr lang="en-US" dirty="0"/>
              <a:t>Adjournment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541020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600" b="1" dirty="0"/>
              <a:t>Roll Call:</a:t>
            </a:r>
            <a:br>
              <a:rPr lang="en-US" sz="3600" b="1" dirty="0"/>
            </a:br>
            <a:r>
              <a:rPr lang="en-US" sz="3600" b="1" dirty="0"/>
              <a:t>Confirmation of Quorum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Sage Creek Homeowner’s Association </a:t>
            </a:r>
            <a:r>
              <a:rPr lang="en-US" b="1" dirty="0"/>
              <a:t>Code of Regulations: Article #7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requires</a:t>
            </a:r>
            <a:r>
              <a:rPr lang="en-US" b="1" dirty="0"/>
              <a:t> </a:t>
            </a:r>
            <a:r>
              <a:rPr lang="en-US" dirty="0"/>
              <a:t>that at least </a:t>
            </a:r>
            <a:r>
              <a:rPr lang="en-US" b="1" dirty="0"/>
              <a:t>12 voting members </a:t>
            </a:r>
            <a:r>
              <a:rPr lang="en-US" dirty="0"/>
              <a:t>must be present to constitute a </a:t>
            </a:r>
            <a:r>
              <a:rPr lang="en-US" b="1" dirty="0"/>
              <a:t>quorum</a:t>
            </a:r>
            <a:r>
              <a:rPr lang="en-US" dirty="0"/>
              <a:t>. A quorum must be achieved and verified for the official </a:t>
            </a:r>
            <a:r>
              <a:rPr lang="en-US" b="1" dirty="0"/>
              <a:t>transaction </a:t>
            </a:r>
            <a:r>
              <a:rPr lang="en-US" b="1"/>
              <a:t>of </a:t>
            </a:r>
            <a:r>
              <a:rPr lang="en-US" b="1" smtClean="0"/>
              <a:t>business</a:t>
            </a:r>
            <a:endParaRPr lang="en-US" dirty="0"/>
          </a:p>
          <a:p>
            <a:r>
              <a:rPr lang="en-US" dirty="0"/>
              <a:t>Confirmation:  Show of hands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5105400" cy="10668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/>
              <a:t>Sage Creek </a:t>
            </a:r>
            <a:br>
              <a:rPr lang="en-US" sz="3200" b="1" dirty="0"/>
            </a:br>
            <a:r>
              <a:rPr lang="en-US" sz="3200" b="1" dirty="0" smtClean="0"/>
              <a:t>Homeowner’s </a:t>
            </a:r>
            <a:r>
              <a:rPr lang="en-US" sz="3200" b="1" dirty="0"/>
              <a:t>Association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2971800"/>
            <a:ext cx="632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Board Member Introductions      </a:t>
            </a:r>
          </a:p>
        </p:txBody>
      </p:sp>
    </p:spTree>
    <p:extLst>
      <p:ext uri="{BB962C8B-B14F-4D97-AF65-F5344CB8AC3E}">
        <p14:creationId xmlns:p14="http://schemas.microsoft.com/office/powerpoint/2010/main" val="3957885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35052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Introductions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2362200"/>
            <a:ext cx="7620000" cy="3429000"/>
          </a:xfrm>
        </p:spPr>
        <p:txBody>
          <a:bodyPr>
            <a:normAutofit/>
          </a:bodyPr>
          <a:lstStyle/>
          <a:p>
            <a:pPr marL="571500" indent="-571500"/>
            <a:r>
              <a:rPr lang="en-US" dirty="0"/>
              <a:t>President			Kent Sears</a:t>
            </a:r>
          </a:p>
          <a:p>
            <a:pPr marL="571500" indent="-571500"/>
            <a:r>
              <a:rPr lang="en-US" dirty="0"/>
              <a:t>Vice-President                 Paul Stevens</a:t>
            </a:r>
          </a:p>
          <a:p>
            <a:pPr marL="571500" indent="-571500"/>
            <a:r>
              <a:rPr lang="en-US" dirty="0"/>
              <a:t>Treasurer			Dave Rupp</a:t>
            </a:r>
          </a:p>
          <a:p>
            <a:pPr marL="571500" indent="-571500"/>
            <a:r>
              <a:rPr lang="en-US" dirty="0"/>
              <a:t>Secretary			</a:t>
            </a:r>
            <a:r>
              <a:rPr lang="en-US" dirty="0" smtClean="0">
                <a:solidFill>
                  <a:srgbClr val="000000"/>
                </a:solidFill>
              </a:rPr>
              <a:t>Megan Ellis</a:t>
            </a:r>
            <a:endParaRPr lang="en-US" dirty="0">
              <a:solidFill>
                <a:srgbClr val="000000"/>
              </a:solidFill>
            </a:endParaRPr>
          </a:p>
          <a:p>
            <a:pPr marL="571500" indent="-571500"/>
            <a:r>
              <a:rPr lang="en-US" dirty="0"/>
              <a:t>Member at Large		Chuck Bunting			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524000"/>
            <a:ext cx="5638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SCHOA Board Members:</a:t>
            </a:r>
          </a:p>
        </p:txBody>
      </p:sp>
    </p:spTree>
    <p:extLst>
      <p:ext uri="{BB962C8B-B14F-4D97-AF65-F5344CB8AC3E}">
        <p14:creationId xmlns:p14="http://schemas.microsoft.com/office/powerpoint/2010/main" val="61569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3505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Introductions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43000" y="1828800"/>
            <a:ext cx="7162800" cy="2667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                </a:t>
            </a:r>
          </a:p>
          <a:p>
            <a:r>
              <a:rPr lang="en-US" sz="3500" dirty="0" smtClean="0"/>
              <a:t>John </a:t>
            </a:r>
            <a:r>
              <a:rPr lang="en-US" sz="3500" dirty="0" err="1"/>
              <a:t>Allenbach</a:t>
            </a:r>
            <a:endParaRPr lang="en-US" sz="3500" dirty="0"/>
          </a:p>
          <a:p>
            <a:r>
              <a:rPr lang="en-US" sz="3500" dirty="0"/>
              <a:t>Chuck </a:t>
            </a:r>
            <a:r>
              <a:rPr lang="en-US" sz="3500" dirty="0" smtClean="0"/>
              <a:t>Bunting</a:t>
            </a:r>
          </a:p>
          <a:p>
            <a:r>
              <a:rPr lang="en-US" sz="3500" dirty="0" smtClean="0"/>
              <a:t>Kent Sears             </a:t>
            </a:r>
            <a:endParaRPr lang="en-US" sz="3500" dirty="0"/>
          </a:p>
          <a:p>
            <a:pPr marL="0" indent="0">
              <a:buNone/>
            </a:pPr>
            <a:r>
              <a:rPr lang="en-US" dirty="0" smtClean="0"/>
              <a:t>             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524000"/>
            <a:ext cx="65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Design Review Committee:</a:t>
            </a:r>
          </a:p>
        </p:txBody>
      </p:sp>
    </p:spTree>
    <p:extLst>
      <p:ext uri="{BB962C8B-B14F-4D97-AF65-F5344CB8AC3E}">
        <p14:creationId xmlns:p14="http://schemas.microsoft.com/office/powerpoint/2010/main" val="168793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3505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Introductions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19200" y="2362200"/>
            <a:ext cx="7239000" cy="1981200"/>
          </a:xfrm>
        </p:spPr>
        <p:txBody>
          <a:bodyPr>
            <a:normAutofit/>
          </a:bodyPr>
          <a:lstStyle/>
          <a:p>
            <a:r>
              <a:rPr lang="en-US" dirty="0"/>
              <a:t>Julie Sears                       Chairperson</a:t>
            </a:r>
          </a:p>
          <a:p>
            <a:r>
              <a:rPr lang="en-US" dirty="0"/>
              <a:t>Sue Bunting                    Member</a:t>
            </a:r>
          </a:p>
          <a:p>
            <a:r>
              <a:rPr lang="en-US" dirty="0">
                <a:solidFill>
                  <a:srgbClr val="000000"/>
                </a:solidFill>
              </a:rPr>
              <a:t>Volunteers welcome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548824"/>
            <a:ext cx="7620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Beautification Committee:</a:t>
            </a:r>
          </a:p>
        </p:txBody>
      </p:sp>
    </p:spTree>
    <p:extLst>
      <p:ext uri="{BB962C8B-B14F-4D97-AF65-F5344CB8AC3E}">
        <p14:creationId xmlns:p14="http://schemas.microsoft.com/office/powerpoint/2010/main" val="168793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3505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Introductions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19200" y="2362200"/>
            <a:ext cx="7239000" cy="3048000"/>
          </a:xfrm>
        </p:spPr>
        <p:txBody>
          <a:bodyPr>
            <a:normAutofit/>
          </a:bodyPr>
          <a:lstStyle/>
          <a:p>
            <a:r>
              <a:rPr lang="en-US" dirty="0"/>
              <a:t>Sue Bunting                 Chairperson</a:t>
            </a:r>
          </a:p>
          <a:p>
            <a:r>
              <a:rPr lang="en-US" dirty="0" smtClean="0"/>
              <a:t>Julie </a:t>
            </a:r>
            <a:r>
              <a:rPr lang="en-US" dirty="0"/>
              <a:t>Sears                    </a:t>
            </a:r>
            <a:r>
              <a:rPr lang="en-US" dirty="0" smtClean="0"/>
              <a:t>Member</a:t>
            </a:r>
          </a:p>
          <a:p>
            <a:r>
              <a:rPr lang="en-US" dirty="0"/>
              <a:t>Angie Holmes              </a:t>
            </a:r>
            <a:r>
              <a:rPr lang="en-US" dirty="0" smtClean="0"/>
              <a:t>Member</a:t>
            </a:r>
            <a:endParaRPr lang="en-US" dirty="0"/>
          </a:p>
          <a:p>
            <a:r>
              <a:rPr lang="en-US" dirty="0"/>
              <a:t>Volunteers welcome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548824"/>
            <a:ext cx="7620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Welcome </a:t>
            </a:r>
            <a:r>
              <a:rPr lang="en-US" sz="3200" dirty="0"/>
              <a:t>Committee:</a:t>
            </a:r>
          </a:p>
        </p:txBody>
      </p:sp>
    </p:spTree>
    <p:extLst>
      <p:ext uri="{BB962C8B-B14F-4D97-AF65-F5344CB8AC3E}">
        <p14:creationId xmlns:p14="http://schemas.microsoft.com/office/powerpoint/2010/main" val="206106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5105400" cy="10668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/>
              <a:t>Sage Creek </a:t>
            </a:r>
            <a:br>
              <a:rPr lang="en-US" sz="3200" b="1" dirty="0"/>
            </a:br>
            <a:r>
              <a:rPr lang="en-US" sz="3200" b="1" dirty="0" smtClean="0"/>
              <a:t>Homeowner’s </a:t>
            </a:r>
            <a:r>
              <a:rPr lang="en-US" sz="3200" b="1" dirty="0"/>
              <a:t>Association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0" y="2286000"/>
            <a:ext cx="46482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smtClean="0"/>
              <a:t> </a:t>
            </a:r>
            <a:r>
              <a:rPr lang="en-US" sz="4400" b="1" dirty="0"/>
              <a:t>Financial Review</a:t>
            </a:r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0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2667000" y="24384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Dave Rupp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987025"/>
              </p:ext>
            </p:extLst>
          </p:nvPr>
        </p:nvGraphicFramePr>
        <p:xfrm>
          <a:off x="1143000" y="810004"/>
          <a:ext cx="7619540" cy="5362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47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7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67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7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7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345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8743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8743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8743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23466">
                <a:tc gridSpan="4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Year Ending 9.30.18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Year Ending 9.30.19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 Operating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 Road 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Total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Operating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Road 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Total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Beginning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Cash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21,434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125,069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146,503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31,284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140,388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171,672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Revenue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7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Association Dues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>
                          <a:effectLst/>
                        </a:rPr>
                        <a:t>      </a:t>
                      </a:r>
                      <a:r>
                        <a:rPr lang="en-US" sz="1100" u="none" strike="noStrike" dirty="0">
                          <a:effectLst/>
                        </a:rPr>
                        <a:t>34,220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20,355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54,575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>
                          <a:effectLst/>
                        </a:rPr>
                        <a:t>      </a:t>
                      </a:r>
                      <a:r>
                        <a:rPr lang="en-US" sz="1100" u="none" strike="noStrike" dirty="0">
                          <a:effectLst/>
                        </a:rPr>
                        <a:t>34,220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20,355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54,575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 income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 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 964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1,024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 490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1,385 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1,875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34,280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21,319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55,599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34,710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21,740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56,450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Expenses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34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Property maintenance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19,511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6,000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25,511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29,339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29,339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34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Neighborhood improvements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1,049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-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1,049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1,606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-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1,606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Utilities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1,838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-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1,838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2,621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-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2,621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34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Operating expenses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       2,032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-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       2,032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       2,075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 -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       2,075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24,430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6,000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30,430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35,641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 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35,641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932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Revenue </a:t>
                      </a:r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(over)</a:t>
                      </a:r>
                      <a:r>
                        <a:rPr lang="en-US" sz="1100" u="none" strike="noStrike" dirty="0">
                          <a:effectLst/>
                        </a:rPr>
                        <a:t>  under expenses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  9,850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15,319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25,169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</a:t>
                      </a:r>
                      <a:r>
                        <a:rPr lang="en-US" sz="11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    ( </a:t>
                      </a:r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931)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 21,740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     20,809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346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12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Ending Cash</a:t>
                      </a:r>
                      <a:endParaRPr lang="en-US" sz="16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</a:t>
                      </a:r>
                      <a:r>
                        <a:rPr lang="en-US" sz="1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31,284</a:t>
                      </a:r>
                      <a:endParaRPr lang="en-US" sz="1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</a:t>
                      </a:r>
                      <a:r>
                        <a:rPr lang="en-US" sz="1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140,388</a:t>
                      </a:r>
                      <a:endParaRPr lang="en-US" sz="1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</a:t>
                      </a:r>
                      <a:r>
                        <a:rPr lang="en-US" sz="1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171,672</a:t>
                      </a:r>
                      <a:endParaRPr lang="en-US" sz="1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  </a:t>
                      </a:r>
                      <a:r>
                        <a:rPr lang="en-US" sz="1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30,353</a:t>
                      </a:r>
                      <a:endParaRPr lang="en-US" sz="1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</a:t>
                      </a:r>
                      <a:r>
                        <a:rPr lang="en-US" sz="1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162,128</a:t>
                      </a:r>
                      <a:endParaRPr lang="en-US" sz="1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8000"/>
                          </a:solidFill>
                          <a:effectLst/>
                        </a:rPr>
                        <a:t>  </a:t>
                      </a:r>
                      <a:r>
                        <a:rPr lang="en-US" sz="1400" b="1" u="none" strike="noStrike" dirty="0" smtClean="0">
                          <a:solidFill>
                            <a:srgbClr val="008000"/>
                          </a:solidFill>
                          <a:effectLst/>
                        </a:rPr>
                        <a:t>192,481</a:t>
                      </a:r>
                      <a:endParaRPr lang="en-US" sz="1400" b="1" i="0" u="none" strike="noStrike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629400" cy="8382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0000"/>
                </a:solidFill>
              </a:rPr>
              <a:t>Sage Creek</a:t>
            </a:r>
            <a:br>
              <a:rPr lang="en-US" sz="4000" b="1" dirty="0">
                <a:solidFill>
                  <a:srgbClr val="000000"/>
                </a:solidFill>
              </a:rPr>
            </a:br>
            <a:r>
              <a:rPr lang="en-US" sz="4000" b="1" dirty="0">
                <a:solidFill>
                  <a:srgbClr val="0000FF"/>
                </a:solidFill>
              </a:rPr>
              <a:t>Revenue and Expense Summary</a:t>
            </a:r>
          </a:p>
        </p:txBody>
      </p:sp>
    </p:spTree>
    <p:extLst>
      <p:ext uri="{BB962C8B-B14F-4D97-AF65-F5344CB8AC3E}">
        <p14:creationId xmlns:p14="http://schemas.microsoft.com/office/powerpoint/2010/main" val="942148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5410200" cy="914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4000" dirty="0"/>
              <a:t>Sage Creek </a:t>
            </a:r>
            <a:br>
              <a:rPr lang="en-US" sz="4000" dirty="0"/>
            </a:br>
            <a:r>
              <a:rPr lang="en-US" sz="4000" dirty="0"/>
              <a:t>Maintenance Expenses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2667000" y="24384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Dave Rupp 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068232"/>
              </p:ext>
            </p:extLst>
          </p:nvPr>
        </p:nvGraphicFramePr>
        <p:xfrm>
          <a:off x="990599" y="1295404"/>
          <a:ext cx="7391401" cy="4734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2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10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48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10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113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8468">
                <a:tc gridSpan="3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FYE 9.18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FYE 9.19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Gate Repair</a:t>
                      </a:r>
                      <a:endParaRPr lang="en-US" sz="16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2,056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10,305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Lawn Care</a:t>
                      </a:r>
                      <a:endParaRPr lang="en-US" sz="1600" b="1" i="0" u="none" strike="noStrike" dirty="0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</a:t>
                      </a:r>
                      <a:r>
                        <a:rPr lang="en-US" sz="1600" u="none" strike="noStrike" baseline="0" dirty="0">
                          <a:effectLst/>
                        </a:rPr>
                        <a:t>7,738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</a:t>
                      </a:r>
                      <a:r>
                        <a:rPr lang="en-US" sz="1600" u="none" strike="noStrike" baseline="0" dirty="0">
                          <a:effectLst/>
                        </a:rPr>
                        <a:t>7,996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323232"/>
                          </a:solidFill>
                          <a:effectLst/>
                          <a:latin typeface="Arial" panose="020B0604020202020204" pitchFamily="34" charset="0"/>
                        </a:rPr>
                        <a:t>Pond Service</a:t>
                      </a: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1,046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1,193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846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Lighting</a:t>
                      </a:r>
                      <a:endParaRPr lang="en-US" sz="1600" b="1" i="0" u="none" strike="noStrike" dirty="0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435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  -   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Road Repair</a:t>
                      </a:r>
                      <a:endParaRPr lang="en-US" sz="1600" b="1" i="0" u="none" strike="noStrike" dirty="0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6,000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  -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Snow Removal</a:t>
                      </a:r>
                      <a:endParaRPr lang="en-US" sz="1600" b="1" i="0" u="none" strike="noStrike" dirty="0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8,000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9,500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Sprinkler System</a:t>
                      </a:r>
                      <a:endParaRPr lang="en-US" sz="16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</a:t>
                      </a:r>
                      <a:r>
                        <a:rPr lang="en-US" sz="1600" u="none" strike="noStrike" baseline="0" dirty="0">
                          <a:effectLst/>
                        </a:rPr>
                        <a:t> 236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</a:t>
                      </a:r>
                      <a:r>
                        <a:rPr lang="en-US" sz="1600" u="none" strike="noStrike" baseline="0" dirty="0">
                          <a:effectLst/>
                        </a:rPr>
                        <a:t> 345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8468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989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25,511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29,339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5715000" y="1583768"/>
            <a:ext cx="1219200" cy="854632"/>
            <a:chOff x="5715000" y="1583768"/>
            <a:chExt cx="1219200" cy="854632"/>
          </a:xfrm>
        </p:grpSpPr>
        <p:sp>
          <p:nvSpPr>
            <p:cNvPr id="9" name="Oval Callout 8"/>
            <p:cNvSpPr/>
            <p:nvPr/>
          </p:nvSpPr>
          <p:spPr>
            <a:xfrm>
              <a:off x="5715000" y="1583768"/>
              <a:ext cx="1219199" cy="854632"/>
            </a:xfrm>
            <a:prstGeom prst="wedgeEllipseCallout">
              <a:avLst>
                <a:gd name="adj1" fmla="val 82409"/>
                <a:gd name="adj2" fmla="val 53019"/>
              </a:avLst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Patch and Fill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67400" y="1659968"/>
              <a:ext cx="1066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New Trenton Rd Gates</a:t>
              </a:r>
              <a:endParaRPr lang="en-US" sz="14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91200" y="3717368"/>
            <a:ext cx="1295400" cy="854632"/>
            <a:chOff x="5715000" y="3793568"/>
            <a:chExt cx="1295400" cy="854632"/>
          </a:xfrm>
        </p:grpSpPr>
        <p:sp>
          <p:nvSpPr>
            <p:cNvPr id="14" name="Oval Callout 13"/>
            <p:cNvSpPr/>
            <p:nvPr/>
          </p:nvSpPr>
          <p:spPr>
            <a:xfrm>
              <a:off x="5715000" y="3793568"/>
              <a:ext cx="1219199" cy="854632"/>
            </a:xfrm>
            <a:prstGeom prst="wedgeEllipseCallout">
              <a:avLst>
                <a:gd name="adj1" fmla="val 82409"/>
                <a:gd name="adj2" fmla="val 53019"/>
              </a:avLst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Patch and Fill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67400" y="3972580"/>
              <a:ext cx="1143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Increased snow days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464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Sage Creek HOA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2667000" y="24384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Dave Rupp 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115605"/>
              </p:ext>
            </p:extLst>
          </p:nvPr>
        </p:nvGraphicFramePr>
        <p:xfrm>
          <a:off x="782405" y="762000"/>
          <a:ext cx="7543800" cy="53883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5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5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29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50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50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506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3506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19972">
                <a:tc gridSpan="2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Year Ending 9.30.20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4487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 Operating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Road 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Total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Beginning Cash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30,353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162,128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192,481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Revenue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Association Dues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34,220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20,355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54,575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Other income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1,385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1,385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34,220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21,740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55,960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Expenses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99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Property maintenance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23,045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</a:t>
                      </a:r>
                      <a:r>
                        <a:rPr lang="en-US" sz="1600" u="none" strike="noStrike" baseline="0" dirty="0">
                          <a:effectLst/>
                        </a:rPr>
                        <a:t>    -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23, 045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99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Neighborhood improvements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1,940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  -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1,940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Utilities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2,090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  -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2,090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99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Operating expenses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1,805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  -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1,805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28,880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   -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28,880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956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Revenue over (less than) expenses</a:t>
                      </a:r>
                    </a:p>
                  </a:txBody>
                  <a:tcPr marL="85725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  5,340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 dirty="0">
                          <a:effectLst/>
                        </a:rPr>
                        <a:t>    </a:t>
                      </a:r>
                      <a:r>
                        <a:rPr lang="en-US" sz="1600" u="none" strike="noStrike" dirty="0">
                          <a:effectLst/>
                        </a:rPr>
                        <a:t>  21,740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27,080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997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309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Ending Cash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   35,693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183.868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    219,561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5410200" cy="8382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4000" dirty="0"/>
              <a:t>Sage Creek </a:t>
            </a:r>
            <a:br>
              <a:rPr lang="en-US" sz="4000" dirty="0"/>
            </a:br>
            <a:r>
              <a:rPr lang="en-US" sz="4000" b="1" dirty="0">
                <a:solidFill>
                  <a:srgbClr val="0000FF"/>
                </a:solidFill>
              </a:rPr>
              <a:t>2020 Budget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09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28600"/>
            <a:ext cx="35052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Association Dues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0" y="1600200"/>
            <a:ext cx="7162800" cy="4525963"/>
          </a:xfrm>
        </p:spPr>
        <p:txBody>
          <a:bodyPr>
            <a:normAutofit fontScale="92500" lnSpcReduction="20000"/>
          </a:bodyPr>
          <a:lstStyle/>
          <a:p>
            <a:pPr marL="571500" indent="-571500">
              <a:buNone/>
            </a:pPr>
            <a:r>
              <a:rPr lang="en-US" sz="2400" u="sng" dirty="0"/>
              <a:t>Dues &amp; Delinquencies</a:t>
            </a:r>
            <a:r>
              <a:rPr lang="en-US" sz="2400" dirty="0"/>
              <a:t>: </a:t>
            </a:r>
          </a:p>
          <a:p>
            <a:pPr marL="571500" indent="-571500"/>
            <a:r>
              <a:rPr lang="en-US" sz="2400" dirty="0"/>
              <a:t>0 outstanding</a:t>
            </a:r>
          </a:p>
          <a:p>
            <a:pPr marL="571500" indent="-571500">
              <a:buNone/>
            </a:pPr>
            <a:endParaRPr lang="en-US" sz="2400" dirty="0"/>
          </a:p>
          <a:p>
            <a:pPr marL="571500" indent="-571500">
              <a:buNone/>
            </a:pPr>
            <a:r>
              <a:rPr lang="en-US" sz="2400" u="sng" dirty="0"/>
              <a:t>2018 Association Dues</a:t>
            </a:r>
            <a:r>
              <a:rPr lang="en-US" sz="2400" dirty="0"/>
              <a:t>:</a:t>
            </a:r>
          </a:p>
          <a:p>
            <a:pPr marL="571500" indent="-571500"/>
            <a:r>
              <a:rPr lang="en-US" sz="2400" dirty="0"/>
              <a:t>$</a:t>
            </a:r>
            <a:r>
              <a:rPr lang="en-US" sz="2400" dirty="0" smtClean="0"/>
              <a:t>925.00 </a:t>
            </a:r>
            <a:r>
              <a:rPr lang="en-US" sz="2400" dirty="0"/>
              <a:t>per household</a:t>
            </a:r>
          </a:p>
          <a:p>
            <a:pPr marL="571500" indent="-571500"/>
            <a:r>
              <a:rPr lang="en-US" sz="2400" dirty="0"/>
              <a:t>General Fund ($580) and Road Fund ($345)</a:t>
            </a:r>
          </a:p>
          <a:p>
            <a:pPr marL="571500" indent="-571500"/>
            <a:endParaRPr lang="en-US" sz="2400" dirty="0"/>
          </a:p>
          <a:p>
            <a:pPr marL="571500" indent="-571500">
              <a:buNone/>
            </a:pPr>
            <a:r>
              <a:rPr lang="en-US" sz="2400" u="sng" dirty="0"/>
              <a:t>Dues Payment Address</a:t>
            </a:r>
            <a:r>
              <a:rPr lang="en-US" sz="2400" dirty="0"/>
              <a:t>:</a:t>
            </a:r>
          </a:p>
          <a:p>
            <a:pPr marL="571500" indent="-571500"/>
            <a:r>
              <a:rPr lang="en-US" sz="2400" dirty="0"/>
              <a:t>Sage Creek </a:t>
            </a:r>
            <a:r>
              <a:rPr lang="en-US" sz="2400" dirty="0" smtClean="0"/>
              <a:t>Homeowner’s </a:t>
            </a:r>
            <a:r>
              <a:rPr lang="en-US" sz="2400" dirty="0"/>
              <a:t>Association</a:t>
            </a:r>
          </a:p>
          <a:p>
            <a:pPr marL="571500" indent="-571500">
              <a:buNone/>
            </a:pPr>
            <a:r>
              <a:rPr lang="en-US" sz="2400" dirty="0"/>
              <a:t>	PO Box 401</a:t>
            </a:r>
          </a:p>
          <a:p>
            <a:pPr marL="571500" indent="-571500">
              <a:buNone/>
            </a:pPr>
            <a:r>
              <a:rPr lang="en-US" sz="2400" dirty="0"/>
              <a:t>	Galena, OH 43021</a:t>
            </a:r>
          </a:p>
          <a:p>
            <a:pPr marL="571500" indent="-571500"/>
            <a:r>
              <a:rPr lang="en-US" sz="2400" b="1" dirty="0"/>
              <a:t>Due by November </a:t>
            </a:r>
            <a:r>
              <a:rPr lang="en-US" sz="2400" b="1" dirty="0">
                <a:solidFill>
                  <a:srgbClr val="000000"/>
                </a:solidFill>
              </a:rPr>
              <a:t>30</a:t>
            </a:r>
            <a:r>
              <a:rPr lang="en-US" sz="2400" b="1" dirty="0"/>
              <a:t>, </a:t>
            </a:r>
            <a:r>
              <a:rPr lang="en-US" sz="2400" b="1" dirty="0" smtClean="0"/>
              <a:t>2019</a:t>
            </a:r>
            <a:endParaRPr lang="en-US" b="1" dirty="0"/>
          </a:p>
          <a:p>
            <a:pPr marL="571500" indent="-57150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615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5105400" cy="10668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/>
              <a:t>Sage Creek </a:t>
            </a:r>
            <a:br>
              <a:rPr lang="en-US" sz="3200" b="1" dirty="0"/>
            </a:br>
            <a:r>
              <a:rPr lang="en-US" sz="3200" b="1" dirty="0" smtClean="0"/>
              <a:t>Homeowner’s </a:t>
            </a:r>
            <a:r>
              <a:rPr lang="en-US" sz="3200" b="1" dirty="0"/>
              <a:t>Association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2971800"/>
            <a:ext cx="4800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Committee Reports      </a:t>
            </a:r>
          </a:p>
        </p:txBody>
      </p:sp>
    </p:spTree>
    <p:extLst>
      <p:ext uri="{BB962C8B-B14F-4D97-AF65-F5344CB8AC3E}">
        <p14:creationId xmlns:p14="http://schemas.microsoft.com/office/powerpoint/2010/main" val="141402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30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43434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baseline="30000" dirty="0"/>
              <a:t>Design Review Committee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0" y="6243935"/>
            <a:ext cx="33528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aseline="30000" dirty="0">
                <a:latin typeface="Segoe Script" pitchFamily="34" charset="0"/>
              </a:rPr>
              <a:t>     </a:t>
            </a:r>
            <a:r>
              <a:rPr lang="en-US" sz="3600" baseline="30000" dirty="0">
                <a:latin typeface="Segoe Script" pitchFamily="34" charset="0"/>
              </a:rPr>
              <a:t>Sage Creek HOA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5257800"/>
            <a:ext cx="4243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rgbClr val="000000"/>
                </a:solidFill>
              </a:rPr>
              <a:t>DRC Contact Information: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>
                <a:solidFill>
                  <a:srgbClr val="000000"/>
                </a:solidFill>
              </a:rPr>
              <a:t>John </a:t>
            </a:r>
            <a:r>
              <a:rPr lang="en-US" baseline="30000" dirty="0" err="1" smtClean="0">
                <a:solidFill>
                  <a:srgbClr val="000000"/>
                </a:solidFill>
              </a:rPr>
              <a:t>Allenbach</a:t>
            </a:r>
            <a:r>
              <a:rPr lang="en-US" baseline="30000" dirty="0" smtClean="0">
                <a:solidFill>
                  <a:srgbClr val="000000"/>
                </a:solidFill>
              </a:rPr>
              <a:t> 	</a:t>
            </a:r>
            <a:r>
              <a:rPr lang="en-US" baseline="30000" dirty="0" err="1" smtClean="0">
                <a:solidFill>
                  <a:srgbClr val="0000FF"/>
                </a:solidFill>
              </a:rPr>
              <a:t>jallenbach@me.com</a:t>
            </a:r>
            <a:r>
              <a:rPr lang="en-US" baseline="30000" dirty="0" smtClean="0">
                <a:solidFill>
                  <a:srgbClr val="0000FF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 smtClean="0">
                <a:solidFill>
                  <a:srgbClr val="000000"/>
                </a:solidFill>
              </a:rPr>
              <a:t>Kent Sears 	</a:t>
            </a:r>
            <a:r>
              <a:rPr lang="en-US" baseline="30000" dirty="0" err="1" smtClean="0">
                <a:solidFill>
                  <a:srgbClr val="0000FF"/>
                </a:solidFill>
              </a:rPr>
              <a:t>kent.sears@gmail.com</a:t>
            </a:r>
            <a:endParaRPr lang="en-US" baseline="30000" dirty="0">
              <a:solidFill>
                <a:srgbClr val="0000FF"/>
              </a:solidFill>
            </a:endParaRPr>
          </a:p>
          <a:p>
            <a:endParaRPr lang="en-US" baseline="300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447800"/>
            <a:ext cx="7924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All major 2019 projects have been successfully completed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Please feel free to contact the Design Review Committee</a:t>
            </a:r>
          </a:p>
          <a:p>
            <a:r>
              <a:rPr lang="en-US" sz="2400" dirty="0" smtClean="0"/>
              <a:t>     for any of your future plans.  The Committee is always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available to assist in your project planning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Need a Sage Creek Design Guide or a Deed Restriction </a:t>
            </a:r>
          </a:p>
          <a:p>
            <a:r>
              <a:rPr lang="en-US" sz="2400" dirty="0" smtClean="0"/>
              <a:t>     document?</a:t>
            </a:r>
          </a:p>
          <a:p>
            <a:endParaRPr lang="en-US" sz="2400" dirty="0"/>
          </a:p>
          <a:p>
            <a:endParaRPr lang="en-US" sz="2400" baseline="30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030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76200"/>
            <a:ext cx="3505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Beautification Committee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egoe Script" pitchFamily="34" charset="0"/>
              </a:rPr>
              <a:t>  Sage Creek HOA</a:t>
            </a:r>
            <a:endParaRPr lang="en-US" sz="2800" dirty="0">
              <a:latin typeface="Segoe Scrip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 smtClean="0"/>
              <a:t>                   </a:t>
            </a:r>
            <a:r>
              <a:rPr lang="en-US" sz="1900" dirty="0" smtClean="0"/>
              <a:t>  </a:t>
            </a:r>
            <a:r>
              <a:rPr lang="en-US" sz="1900" u="sng" dirty="0" smtClean="0"/>
              <a:t>2019 </a:t>
            </a:r>
            <a:r>
              <a:rPr lang="en-US" sz="1800" u="sng" dirty="0" smtClean="0"/>
              <a:t>Goals &amp; Objectives</a:t>
            </a:r>
            <a:r>
              <a:rPr lang="en-US" sz="1800" dirty="0" smtClean="0"/>
              <a:t>                                                                </a:t>
            </a:r>
            <a:r>
              <a:rPr lang="en-US" sz="1800" u="sng" dirty="0" smtClean="0"/>
              <a:t>Expenses</a:t>
            </a:r>
          </a:p>
          <a:p>
            <a:r>
              <a:rPr lang="en-US" sz="1800" dirty="0" smtClean="0"/>
              <a:t>Enhance Sunbury Road entry/egress	</a:t>
            </a:r>
            <a:r>
              <a:rPr lang="en-US" sz="1600" dirty="0" smtClean="0"/>
              <a:t>			</a:t>
            </a:r>
          </a:p>
          <a:p>
            <a:pPr marL="0" indent="0">
              <a:buNone/>
            </a:pPr>
            <a:r>
              <a:rPr lang="en-US" sz="1600" dirty="0" smtClean="0"/>
              <a:t>       - Spring</a:t>
            </a:r>
            <a:r>
              <a:rPr lang="en-US" sz="1600" dirty="0"/>
              <a:t> </a:t>
            </a:r>
            <a:r>
              <a:rPr lang="is-IS" sz="1600" dirty="0" smtClean="0"/>
              <a:t>… </a:t>
            </a:r>
            <a:r>
              <a:rPr lang="en-US" sz="1600" dirty="0" err="1" smtClean="0"/>
              <a:t>clean-up</a:t>
            </a:r>
            <a:r>
              <a:rPr lang="en-US" sz="1600" dirty="0" smtClean="0"/>
              <a:t> and order </a:t>
            </a:r>
            <a:r>
              <a:rPr lang="en-US" sz="1600" dirty="0" err="1" smtClean="0"/>
              <a:t>sunpatient</a:t>
            </a:r>
            <a:r>
              <a:rPr lang="en-US" sz="1600" dirty="0" smtClean="0"/>
              <a:t> plantings	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$   963.00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Summer </a:t>
            </a:r>
            <a:r>
              <a:rPr lang="is-IS" sz="1600" dirty="0" smtClean="0"/>
              <a:t>… supplement flowers</a:t>
            </a:r>
            <a:r>
              <a:rPr lang="en-US" sz="1600" dirty="0" smtClean="0"/>
              <a:t> as required</a:t>
            </a:r>
            <a:r>
              <a:rPr lang="en-US" sz="1600" dirty="0"/>
              <a:t>	</a:t>
            </a:r>
            <a:r>
              <a:rPr lang="en-US" sz="1600" dirty="0" smtClean="0"/>
              <a:t>	                   $     56.84</a:t>
            </a:r>
            <a:endParaRPr lang="en-US" sz="1600" dirty="0"/>
          </a:p>
          <a:p>
            <a:r>
              <a:rPr lang="en-US" sz="1800" dirty="0" smtClean="0"/>
              <a:t>Weed, prune and remove </a:t>
            </a:r>
            <a:r>
              <a:rPr lang="en-US" sz="1800" dirty="0"/>
              <a:t>spent flowers			 </a:t>
            </a:r>
            <a:r>
              <a:rPr lang="en-US" sz="1800" dirty="0" smtClean="0"/>
              <a:t>    - </a:t>
            </a:r>
            <a:r>
              <a:rPr lang="en-US" sz="1800" dirty="0"/>
              <a:t>0 </a:t>
            </a:r>
            <a:r>
              <a:rPr lang="en-US" sz="1800" dirty="0" smtClean="0"/>
              <a:t>-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600" dirty="0" smtClean="0"/>
              <a:t>- Oversee general landscaping </a:t>
            </a:r>
            <a:r>
              <a:rPr lang="en-US" sz="1600" dirty="0"/>
              <a:t>maintenance at front/rear gates</a:t>
            </a:r>
            <a:endParaRPr lang="en-US" sz="1600" dirty="0" smtClean="0"/>
          </a:p>
          <a:p>
            <a:r>
              <a:rPr lang="en-US" sz="1800" dirty="0" smtClean="0"/>
              <a:t> Ensure Sunbury/Trenton Road landscape lighting is operational        </a:t>
            </a:r>
            <a:r>
              <a:rPr lang="en-US" sz="1600" dirty="0" smtClean="0">
                <a:solidFill>
                  <a:srgbClr val="000000"/>
                </a:solidFill>
              </a:rPr>
              <a:t>$     </a:t>
            </a:r>
            <a:r>
              <a:rPr lang="en-US" sz="1700" dirty="0" smtClean="0">
                <a:solidFill>
                  <a:srgbClr val="000000"/>
                </a:solidFill>
              </a:rPr>
              <a:t>70.00 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700" dirty="0" smtClean="0">
                <a:solidFill>
                  <a:srgbClr val="000000"/>
                </a:solidFill>
              </a:rPr>
              <a:t> Design and purchase new Annual Meeting signage                                       $     35.23</a:t>
            </a:r>
          </a:p>
          <a:p>
            <a:pPr>
              <a:buFont typeface="Arial"/>
              <a:buChar char="•"/>
            </a:pPr>
            <a:r>
              <a:rPr lang="en-US" sz="1800" dirty="0" smtClean="0"/>
              <a:t> Purchase new LED lights for holiday decorating                                     $   </a:t>
            </a:r>
            <a:r>
              <a:rPr lang="en-US" sz="1700" dirty="0" smtClean="0"/>
              <a:t>256.65</a:t>
            </a:r>
            <a:r>
              <a:rPr lang="en-US" sz="1800" dirty="0" smtClean="0"/>
              <a:t>            </a:t>
            </a:r>
            <a:endParaRPr lang="en-US" sz="1600" u="sng" dirty="0" smtClean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				 Total:                             $ 1,381.72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                                              Allocated budget:  	                   $ </a:t>
            </a:r>
            <a:r>
              <a:rPr lang="en-US" sz="1600" u="sng" dirty="0"/>
              <a:t>2</a:t>
            </a:r>
            <a:r>
              <a:rPr lang="en-US" sz="1600" u="sng" dirty="0" smtClean="0"/>
              <a:t>,000.00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			                      Variance</a:t>
            </a:r>
            <a:r>
              <a:rPr lang="en-US" sz="1600" dirty="0" smtClean="0">
                <a:solidFill>
                  <a:srgbClr val="000000"/>
                </a:solidFill>
              </a:rPr>
              <a:t>:                       $    </a:t>
            </a:r>
            <a:r>
              <a:rPr lang="en-US" sz="1600" b="1" dirty="0" smtClean="0">
                <a:solidFill>
                  <a:srgbClr val="008000"/>
                </a:solidFill>
              </a:rPr>
              <a:t>618.28</a:t>
            </a:r>
            <a:endParaRPr lang="en-US" sz="1600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sz="1600" i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600" i="1" smtClean="0"/>
              <a:t>Manage </a:t>
            </a:r>
            <a:r>
              <a:rPr lang="en-US" sz="1600" i="1" dirty="0" smtClean="0"/>
              <a:t>start up/shut down of irrigation system and pond, monitor landscaping within the common areas, contract snow removal and liaison with those associated vendors to ensure quality of work.</a:t>
            </a:r>
            <a:endParaRPr lang="en-US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5562600"/>
            <a:ext cx="2426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100" dirty="0" smtClean="0"/>
              <a:t>Julie Sears      </a:t>
            </a:r>
            <a:r>
              <a:rPr lang="en-US" sz="1100" dirty="0" smtClean="0">
                <a:hlinkClick r:id="rId2"/>
              </a:rPr>
              <a:t>julesears@aol.com</a:t>
            </a:r>
            <a:endParaRPr lang="en-US" sz="1100" dirty="0" smtClean="0"/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Sue Bunting   </a:t>
            </a:r>
            <a:r>
              <a:rPr lang="en-US" sz="1100" u="sng" dirty="0" err="1" smtClean="0">
                <a:solidFill>
                  <a:srgbClr val="0000FF"/>
                </a:solidFill>
              </a:rPr>
              <a:t>csbunting@aol.com</a:t>
            </a:r>
            <a:endParaRPr lang="en-US" sz="1100" u="sng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334000"/>
            <a:ext cx="3105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Beautification Committee contact </a:t>
            </a:r>
            <a:r>
              <a:rPr lang="en-US" sz="1200" dirty="0"/>
              <a:t>i</a:t>
            </a:r>
            <a:r>
              <a:rPr lang="en-US" sz="1200" dirty="0" smtClean="0"/>
              <a:t>nformation: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2335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5181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Welcome Committee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19200" y="1981200"/>
            <a:ext cx="7239000" cy="2743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Meet and greet new homeowners</a:t>
            </a:r>
          </a:p>
          <a:p>
            <a:r>
              <a:rPr lang="en-US" dirty="0"/>
              <a:t>Provide Welcome Package to new residents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Maintain and update the Residential Directory</a:t>
            </a:r>
          </a:p>
          <a:p>
            <a:r>
              <a:rPr lang="en-US" dirty="0">
                <a:solidFill>
                  <a:srgbClr val="000000"/>
                </a:solidFill>
              </a:rPr>
              <a:t>Answer questions regarding our community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5562600"/>
            <a:ext cx="23775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100" dirty="0"/>
              <a:t>Sue Bunting    </a:t>
            </a:r>
            <a:r>
              <a:rPr lang="en-US" sz="1100" u="sng" dirty="0">
                <a:solidFill>
                  <a:srgbClr val="0000FF"/>
                </a:solidFill>
                <a:hlinkClick r:id="rId2"/>
              </a:rPr>
              <a:t>csbunting@aol.com</a:t>
            </a:r>
            <a:endParaRPr lang="en-US" sz="1100" u="sng" dirty="0">
              <a:solidFill>
                <a:srgbClr val="0000FF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/>
              <a:t>Angie Holmes </a:t>
            </a:r>
            <a:r>
              <a:rPr lang="en-US" sz="1100" u="sng" dirty="0">
                <a:solidFill>
                  <a:srgbClr val="0000FF"/>
                </a:solidFill>
              </a:rPr>
              <a:t>abammer2@aol.com</a:t>
            </a:r>
          </a:p>
          <a:p>
            <a:pPr marL="171450" indent="-171450">
              <a:buFont typeface="Arial"/>
              <a:buChar char="•"/>
            </a:pPr>
            <a:r>
              <a:rPr lang="en-US" sz="1100" dirty="0"/>
              <a:t>Julie Sears       </a:t>
            </a:r>
            <a:r>
              <a:rPr lang="en-US" sz="1100" dirty="0">
                <a:hlinkClick r:id="rId3"/>
              </a:rPr>
              <a:t>julesears@aol.com</a:t>
            </a:r>
            <a:endParaRPr lang="en-US" sz="1100" dirty="0"/>
          </a:p>
          <a:p>
            <a:pPr marL="171450" indent="-171450">
              <a:buFont typeface="Arial"/>
              <a:buChar char="•"/>
            </a:pP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5361801"/>
            <a:ext cx="17291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WC contact information:</a:t>
            </a:r>
          </a:p>
        </p:txBody>
      </p:sp>
    </p:spTree>
    <p:extLst>
      <p:ext uri="{BB962C8B-B14F-4D97-AF65-F5344CB8AC3E}">
        <p14:creationId xmlns:p14="http://schemas.microsoft.com/office/powerpoint/2010/main" val="2828859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54864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Welcome to Sage Creek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73BC3-6AEB-42E4-B950-6011D7EEEB8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124200" y="2514600"/>
            <a:ext cx="3657600" cy="40386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500" dirty="0"/>
              <a:t>Matt and Michelle </a:t>
            </a:r>
            <a:r>
              <a:rPr lang="en-US" sz="4500" dirty="0" err="1"/>
              <a:t>DeVenne</a:t>
            </a:r>
            <a:r>
              <a:rPr lang="en-US" sz="4500" dirty="0"/>
              <a:t> </a:t>
            </a:r>
          </a:p>
          <a:p>
            <a:pPr marL="0" indent="0">
              <a:buNone/>
            </a:pPr>
            <a:r>
              <a:rPr lang="en-US" sz="4500" dirty="0"/>
              <a:t>2466 Sweet Clover Lane</a:t>
            </a:r>
          </a:p>
          <a:p>
            <a:pPr marL="0" indent="0">
              <a:buNone/>
            </a:pPr>
            <a:endParaRPr lang="en-US" sz="4500" dirty="0"/>
          </a:p>
          <a:p>
            <a:pPr marL="0" indent="0">
              <a:buNone/>
            </a:pPr>
            <a:r>
              <a:rPr lang="en-US" sz="4500" dirty="0"/>
              <a:t>Jeff and Kim </a:t>
            </a:r>
            <a:r>
              <a:rPr lang="en-US" sz="4500" dirty="0" err="1"/>
              <a:t>Waltman</a:t>
            </a:r>
            <a:endParaRPr lang="en-US" sz="4500" dirty="0"/>
          </a:p>
          <a:p>
            <a:pPr marL="0" indent="0">
              <a:buNone/>
            </a:pPr>
            <a:r>
              <a:rPr lang="en-US" sz="4500" dirty="0"/>
              <a:t>2412 Sweet Clover Lane</a:t>
            </a:r>
          </a:p>
          <a:p>
            <a:pPr marL="0" indent="0">
              <a:buNone/>
            </a:pPr>
            <a:endParaRPr lang="en-US" sz="4500" dirty="0"/>
          </a:p>
          <a:p>
            <a:pPr marL="0" indent="0">
              <a:buNone/>
            </a:pPr>
            <a:r>
              <a:rPr lang="en-US" sz="4500" dirty="0"/>
              <a:t>Mary and Heather </a:t>
            </a:r>
            <a:r>
              <a:rPr lang="en-US" sz="4500" dirty="0" err="1"/>
              <a:t>Scheibal</a:t>
            </a:r>
            <a:endParaRPr lang="en-US" sz="4500" dirty="0"/>
          </a:p>
          <a:p>
            <a:pPr marL="0" indent="0">
              <a:buNone/>
            </a:pPr>
            <a:r>
              <a:rPr lang="en-US" sz="4500" dirty="0"/>
              <a:t>2626 Sweet Clover Lane </a:t>
            </a:r>
            <a:endParaRPr lang="en-US" sz="4500" dirty="0" smtClean="0"/>
          </a:p>
          <a:p>
            <a:pPr marL="0" indent="0">
              <a:buNone/>
            </a:pPr>
            <a:endParaRPr lang="en-US" sz="4500" dirty="0"/>
          </a:p>
          <a:p>
            <a:pPr marL="0" indent="0">
              <a:buNone/>
            </a:pPr>
            <a:r>
              <a:rPr lang="en-US" sz="4500" dirty="0" smtClean="0"/>
              <a:t>Patrick and Karen McCann</a:t>
            </a:r>
          </a:p>
          <a:p>
            <a:pPr marL="0" indent="0">
              <a:buNone/>
            </a:pPr>
            <a:r>
              <a:rPr lang="en-US" sz="4500" dirty="0" smtClean="0"/>
              <a:t>10208 Sage Creek Drive</a:t>
            </a:r>
            <a:endParaRPr lang="en-US" sz="4500" dirty="0"/>
          </a:p>
          <a:p>
            <a:pPr marL="0" indent="0">
              <a:buNone/>
            </a:pPr>
            <a:r>
              <a:rPr lang="en-US" sz="7200" dirty="0" smtClean="0">
                <a:solidFill>
                  <a:srgbClr val="FF0000"/>
                </a:solidFill>
              </a:rPr>
              <a:t>              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1371600"/>
            <a:ext cx="355536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u="sng" dirty="0" smtClean="0"/>
              <a:t>New </a:t>
            </a:r>
            <a:r>
              <a:rPr lang="en-US" sz="3200" u="sng" dirty="0"/>
              <a:t>Residents</a:t>
            </a:r>
          </a:p>
        </p:txBody>
      </p:sp>
    </p:spTree>
    <p:extLst>
      <p:ext uri="{BB962C8B-B14F-4D97-AF65-F5344CB8AC3E}">
        <p14:creationId xmlns:p14="http://schemas.microsoft.com/office/powerpoint/2010/main" val="75074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518160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/>
              <a:t> </a:t>
            </a:r>
            <a:r>
              <a:rPr lang="en-US" sz="3200" b="1" dirty="0" smtClean="0"/>
              <a:t>Association </a:t>
            </a:r>
            <a:r>
              <a:rPr lang="en-US" sz="3200" b="1" dirty="0"/>
              <a:t>Membership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17637"/>
            <a:ext cx="8458200" cy="40687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Association is strengthened with wider participation</a:t>
            </a:r>
          </a:p>
          <a:p>
            <a:r>
              <a:rPr lang="en-US" sz="2800" dirty="0" smtClean="0"/>
              <a:t>All residents are welcome at Board meetings </a:t>
            </a:r>
          </a:p>
          <a:p>
            <a:r>
              <a:rPr lang="en-US" sz="2800" dirty="0" smtClean="0"/>
              <a:t>Meetings </a:t>
            </a:r>
            <a:r>
              <a:rPr lang="en-US" sz="2800" dirty="0"/>
              <a:t>are held </a:t>
            </a:r>
            <a:r>
              <a:rPr lang="en-US" sz="2800" dirty="0" smtClean="0"/>
              <a:t>every other month at </a:t>
            </a:r>
            <a:r>
              <a:rPr lang="en-US" sz="2800" dirty="0"/>
              <a:t>7 </a:t>
            </a:r>
            <a:r>
              <a:rPr lang="en-US" sz="2800" dirty="0" smtClean="0"/>
              <a:t>p.m.</a:t>
            </a:r>
            <a:endParaRPr lang="en-US" sz="2800" dirty="0"/>
          </a:p>
          <a:p>
            <a:r>
              <a:rPr lang="en-US" sz="2800" dirty="0"/>
              <a:t>Additional </a:t>
            </a:r>
            <a:r>
              <a:rPr lang="en-US" sz="2800" dirty="0" smtClean="0"/>
              <a:t>meetings are called as needed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28600"/>
            <a:ext cx="3505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/>
              <a:t>Gate Controls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05000" y="2209800"/>
            <a:ext cx="5562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       Paul Stevens</a:t>
            </a:r>
          </a:p>
          <a:p>
            <a:pPr marL="0" indent="0">
              <a:buNone/>
            </a:pPr>
            <a:r>
              <a:rPr lang="en-US" dirty="0" smtClean="0"/>
              <a:t> Vice President and Gate COO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07866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54864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/>
              <a:t>Sunbury Road Gate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0" y="1646237"/>
            <a:ext cx="7391400" cy="40687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dirty="0"/>
              <a:t>Upgrades and repairs</a:t>
            </a:r>
          </a:p>
          <a:p>
            <a:r>
              <a:rPr lang="en-US" dirty="0"/>
              <a:t>Contractors and </a:t>
            </a:r>
            <a:r>
              <a:rPr lang="en-US" dirty="0" smtClean="0"/>
              <a:t>Vendors</a:t>
            </a:r>
          </a:p>
          <a:p>
            <a:r>
              <a:rPr lang="en-US" dirty="0" err="1" smtClean="0"/>
              <a:t>SCWatch@columbus.rr.com</a:t>
            </a:r>
            <a:endParaRPr lang="en-US" dirty="0"/>
          </a:p>
          <a:p>
            <a:r>
              <a:rPr lang="en-US" dirty="0"/>
              <a:t>Problem notification</a:t>
            </a:r>
          </a:p>
          <a:p>
            <a:r>
              <a:rPr lang="en-US" dirty="0" err="1"/>
              <a:t>SCGatemaster@columbus.rr.com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40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103"/>
            <a:ext cx="7772400" cy="1198497"/>
          </a:xfrm>
        </p:spPr>
        <p:txBody>
          <a:bodyPr/>
          <a:lstStyle/>
          <a:p>
            <a:r>
              <a:rPr lang="en-US" u="sng" dirty="0" smtClean="0"/>
              <a:t>Megan’s </a:t>
            </a:r>
            <a:r>
              <a:rPr lang="en-US" u="sng" dirty="0"/>
              <a:t>M</a:t>
            </a:r>
            <a:r>
              <a:rPr lang="en-US" u="sng" dirty="0" smtClean="0"/>
              <a:t>inutes</a:t>
            </a:r>
            <a:endParaRPr lang="en-US" u="sng" dirty="0"/>
          </a:p>
        </p:txBody>
      </p:sp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070" y="1143000"/>
            <a:ext cx="7283069" cy="5441479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Driving Safety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Vehicle break-in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Missing News</a:t>
            </a:r>
          </a:p>
          <a:p>
            <a:pPr marL="457200" lvl="0" indent="-457200" algn="l"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</a:rPr>
              <a:t>Ditch maintenance and ground water </a:t>
            </a:r>
            <a:r>
              <a:rPr lang="en-US" sz="3000" dirty="0" smtClean="0">
                <a:solidFill>
                  <a:srgbClr val="000000"/>
                </a:solidFill>
              </a:rPr>
              <a:t>management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</a:rPr>
              <a:t>Clean up after your </a:t>
            </a:r>
            <a:r>
              <a:rPr lang="en-US" sz="3000" dirty="0" smtClean="0">
                <a:solidFill>
                  <a:srgbClr val="000000"/>
                </a:solidFill>
              </a:rPr>
              <a:t>pets</a:t>
            </a:r>
          </a:p>
          <a:p>
            <a:pPr marL="457200" lvl="0" indent="-457200" algn="l"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</a:rPr>
              <a:t>Golf Cart usage 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Community </a:t>
            </a:r>
            <a:r>
              <a:rPr lang="en-US" sz="3000" dirty="0">
                <a:solidFill>
                  <a:srgbClr val="000000"/>
                </a:solidFill>
              </a:rPr>
              <a:t>Directory </a:t>
            </a:r>
            <a:r>
              <a:rPr lang="en-US" sz="3000" dirty="0" smtClean="0">
                <a:solidFill>
                  <a:srgbClr val="000000"/>
                </a:solidFill>
              </a:rPr>
              <a:t>update</a:t>
            </a:r>
            <a:r>
              <a:rPr lang="en-US" sz="3000" dirty="0">
                <a:solidFill>
                  <a:srgbClr val="000000"/>
                </a:solidFill>
              </a:rPr>
              <a:t> </a:t>
            </a:r>
          </a:p>
          <a:p>
            <a:pPr marL="457200" lvl="0" indent="-457200" algn="l"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</a:rPr>
              <a:t>Thanks to residents for using and following Design </a:t>
            </a:r>
            <a:r>
              <a:rPr lang="en-US" sz="3000" dirty="0" smtClean="0">
                <a:solidFill>
                  <a:srgbClr val="000000"/>
                </a:solidFill>
              </a:rPr>
              <a:t>Guide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</a:rPr>
              <a:t>2020 Board meeting schedule</a:t>
            </a:r>
          </a:p>
          <a:p>
            <a:pPr lvl="0"/>
            <a:endParaRPr lang="en-US" b="1" dirty="0" smtClean="0"/>
          </a:p>
          <a:p>
            <a:pPr lvl="0"/>
            <a:endParaRPr lang="en-US" dirty="0"/>
          </a:p>
          <a:p>
            <a:endParaRPr lang="en-US" dirty="0"/>
          </a:p>
          <a:p>
            <a:endParaRPr lang="en-US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62484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33600" y="152400"/>
            <a:ext cx="4724400" cy="924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smtClean="0"/>
              <a:t>Megan’s Minutes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601550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3886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2020 </a:t>
            </a:r>
            <a:r>
              <a:rPr lang="en-US" sz="4000" b="1" dirty="0"/>
              <a:t>Initiatives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project activities</a:t>
            </a:r>
            <a:r>
              <a:rPr lang="en-US" dirty="0" smtClean="0"/>
              <a:t>:</a:t>
            </a:r>
          </a:p>
          <a:p>
            <a:pPr lvl="1"/>
            <a:r>
              <a:rPr lang="en-US" smtClean="0"/>
              <a:t>Revise Residential Directory</a:t>
            </a:r>
            <a:endParaRPr lang="en-US" dirty="0"/>
          </a:p>
          <a:p>
            <a:pPr lvl="1"/>
            <a:r>
              <a:rPr lang="en-US" dirty="0" smtClean="0"/>
              <a:t>Road </a:t>
            </a:r>
            <a:r>
              <a:rPr lang="en-US" dirty="0"/>
              <a:t>patch and edge fill as </a:t>
            </a:r>
            <a:r>
              <a:rPr lang="en-US" dirty="0" smtClean="0"/>
              <a:t>required</a:t>
            </a:r>
          </a:p>
          <a:p>
            <a:pPr lvl="1"/>
            <a:r>
              <a:rPr lang="en-US" dirty="0" smtClean="0"/>
              <a:t>Suggested additions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2630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4191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Open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05000" y="533400"/>
            <a:ext cx="5257800" cy="762000"/>
          </a:xfrm>
        </p:spPr>
        <p:txBody>
          <a:bodyPr>
            <a:normAutofit/>
          </a:bodyPr>
          <a:lstStyle/>
          <a:p>
            <a:pPr marL="571500" indent="-571500">
              <a:buNone/>
            </a:pPr>
            <a:endParaRPr lang="en-US" sz="2400" dirty="0"/>
          </a:p>
          <a:p>
            <a:pPr marL="571500" indent="-571500">
              <a:buNone/>
            </a:pPr>
            <a:endParaRPr lang="en-US" sz="2400" dirty="0"/>
          </a:p>
          <a:p>
            <a:pPr marL="571500" indent="-571500">
              <a:buNone/>
            </a:pPr>
            <a:endParaRPr lang="en-US" sz="2400" dirty="0"/>
          </a:p>
          <a:p>
            <a:pPr marL="571500" indent="-571500">
              <a:buNone/>
            </a:pP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455003"/>
            <a:ext cx="7086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800" dirty="0" smtClean="0"/>
              <a:t>The floor is now open for general discussion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8839200" cy="5638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42672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/>
              <a:t>Adjournment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2766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egoe Script" pitchFamily="34" charset="0"/>
              </a:rPr>
              <a:t>  Sage Creek HOA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0" y="1219200"/>
            <a:ext cx="7239000" cy="4525963"/>
          </a:xfrm>
        </p:spPr>
        <p:txBody>
          <a:bodyPr>
            <a:normAutofit/>
          </a:bodyPr>
          <a:lstStyle/>
          <a:p>
            <a:pPr marL="571500" indent="-571500">
              <a:buNone/>
            </a:pPr>
            <a:endParaRPr lang="en-US" sz="2400" dirty="0"/>
          </a:p>
          <a:p>
            <a:pPr marL="571500" indent="-571500">
              <a:buNone/>
            </a:pPr>
            <a:endParaRPr lang="en-US" sz="2400" dirty="0"/>
          </a:p>
          <a:p>
            <a:pPr marL="571500" indent="-571500">
              <a:buNone/>
            </a:pPr>
            <a:endParaRPr lang="en-US" sz="2400" dirty="0"/>
          </a:p>
          <a:p>
            <a:pPr marL="571500" indent="-571500" algn="ctr">
              <a:buNone/>
            </a:pPr>
            <a:r>
              <a:rPr lang="en-US" dirty="0"/>
              <a:t>	Thanks for your attendance and interest in our community!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8467</TotalTime>
  <Words>939</Words>
  <Application>Microsoft Macintosh PowerPoint</Application>
  <PresentationFormat>On-screen Show (4:3)</PresentationFormat>
  <Paragraphs>369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Agenda</vt:lpstr>
      <vt:lpstr>Roll Call: Confirmation of Quorum</vt:lpstr>
      <vt:lpstr>Sage Creek  Homeowner’s Association</vt:lpstr>
      <vt:lpstr>Introductions</vt:lpstr>
      <vt:lpstr>Introductions</vt:lpstr>
      <vt:lpstr>Introductions</vt:lpstr>
      <vt:lpstr>Introductions</vt:lpstr>
      <vt:lpstr>Sage Creek  Homeowner’s Association</vt:lpstr>
      <vt:lpstr>Sage Creek Revenue and Expense Summary</vt:lpstr>
      <vt:lpstr>Sage Creek  Maintenance Expenses </vt:lpstr>
      <vt:lpstr>Sage Creek  2020 Budget </vt:lpstr>
      <vt:lpstr>Association Dues</vt:lpstr>
      <vt:lpstr>Sage Creek  Homeowner’s Association</vt:lpstr>
      <vt:lpstr>Design Review Committee</vt:lpstr>
      <vt:lpstr>Beautification Committee </vt:lpstr>
      <vt:lpstr>Welcome Committee</vt:lpstr>
      <vt:lpstr>Welcome to Sage Creek</vt:lpstr>
      <vt:lpstr> Association Membership</vt:lpstr>
      <vt:lpstr>Gate Controls</vt:lpstr>
      <vt:lpstr>Sunbury Road Gate</vt:lpstr>
      <vt:lpstr>Megan’s Minutes</vt:lpstr>
      <vt:lpstr>2020 Initiatives</vt:lpstr>
      <vt:lpstr>Open Discussion</vt:lpstr>
      <vt:lpstr>Adjournment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Sage Creek Homeowner’s Association 2013 Annual Meeting</dc:title>
  <dc:creator>KREJSA</dc:creator>
  <cp:lastModifiedBy>Kent Sears</cp:lastModifiedBy>
  <cp:revision>266</cp:revision>
  <cp:lastPrinted>2019-11-04T15:48:08Z</cp:lastPrinted>
  <dcterms:created xsi:type="dcterms:W3CDTF">2013-10-27T21:17:00Z</dcterms:created>
  <dcterms:modified xsi:type="dcterms:W3CDTF">2019-11-04T17:10:17Z</dcterms:modified>
</cp:coreProperties>
</file>