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8"/>
  </p:notesMasterIdLst>
  <p:sldIdLst>
    <p:sldId id="284" r:id="rId2"/>
    <p:sldId id="274" r:id="rId3"/>
    <p:sldId id="290" r:id="rId4"/>
    <p:sldId id="292" r:id="rId5"/>
    <p:sldId id="291" r:id="rId6"/>
    <p:sldId id="321" r:id="rId7"/>
    <p:sldId id="332" r:id="rId8"/>
    <p:sldId id="293" r:id="rId9"/>
    <p:sldId id="315" r:id="rId10"/>
    <p:sldId id="301" r:id="rId11"/>
    <p:sldId id="286" r:id="rId12"/>
    <p:sldId id="289" r:id="rId13"/>
    <p:sldId id="287" r:id="rId14"/>
    <p:sldId id="303" r:id="rId15"/>
    <p:sldId id="312" r:id="rId16"/>
    <p:sldId id="333" r:id="rId17"/>
    <p:sldId id="294" r:id="rId18"/>
    <p:sldId id="304" r:id="rId19"/>
    <p:sldId id="329" r:id="rId20"/>
    <p:sldId id="307" r:id="rId21"/>
    <p:sldId id="323" r:id="rId22"/>
    <p:sldId id="317" r:id="rId23"/>
    <p:sldId id="306" r:id="rId24"/>
    <p:sldId id="324" r:id="rId25"/>
    <p:sldId id="318" r:id="rId26"/>
    <p:sldId id="327" r:id="rId27"/>
    <p:sldId id="330" r:id="rId28"/>
    <p:sldId id="316" r:id="rId29"/>
    <p:sldId id="308" r:id="rId30"/>
    <p:sldId id="326" r:id="rId31"/>
    <p:sldId id="295" r:id="rId32"/>
    <p:sldId id="310" r:id="rId33"/>
    <p:sldId id="296" r:id="rId34"/>
    <p:sldId id="298" r:id="rId35"/>
    <p:sldId id="300" r:id="rId36"/>
    <p:sldId id="299" r:id="rId37"/>
    <p:sldId id="311" r:id="rId38"/>
    <p:sldId id="288" r:id="rId39"/>
    <p:sldId id="313" r:id="rId40"/>
    <p:sldId id="328" r:id="rId41"/>
    <p:sldId id="334" r:id="rId42"/>
    <p:sldId id="335" r:id="rId43"/>
    <p:sldId id="336" r:id="rId44"/>
    <p:sldId id="337" r:id="rId45"/>
    <p:sldId id="338" r:id="rId46"/>
    <p:sldId id="302"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D3FF96-EF81-425C-902E-DD71645CD99A}" v="1" dt="2025-11-30T15:33:34.7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754" autoAdjust="0"/>
    <p:restoredTop sz="95118" autoAdjust="0"/>
  </p:normalViewPr>
  <p:slideViewPr>
    <p:cSldViewPr snapToGrid="0">
      <p:cViewPr varScale="1">
        <p:scale>
          <a:sx n="78" d="100"/>
          <a:sy n="78" d="100"/>
        </p:scale>
        <p:origin x="1301"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vin Flynn" userId="dd7597782386a187" providerId="LiveId" clId="{2E68FA8A-F9FB-4A58-A238-9004F6437BE7}"/>
    <pc:docChg chg="custSel addSld delSld modSld">
      <pc:chgData name="Kevin Flynn" userId="dd7597782386a187" providerId="LiveId" clId="{2E68FA8A-F9FB-4A58-A238-9004F6437BE7}" dt="2025-11-30T16:19:15.675" v="1899" actId="313"/>
      <pc:docMkLst>
        <pc:docMk/>
      </pc:docMkLst>
      <pc:sldChg chg="modSp mod">
        <pc:chgData name="Kevin Flynn" userId="dd7597782386a187" providerId="LiveId" clId="{2E68FA8A-F9FB-4A58-A238-9004F6437BE7}" dt="2025-11-12T23:55:54.307" v="2" actId="20577"/>
        <pc:sldMkLst>
          <pc:docMk/>
          <pc:sldMk cId="3314851486" sldId="291"/>
        </pc:sldMkLst>
        <pc:spChg chg="mod">
          <ac:chgData name="Kevin Flynn" userId="dd7597782386a187" providerId="LiveId" clId="{2E68FA8A-F9FB-4A58-A238-9004F6437BE7}" dt="2025-11-12T23:55:54.307" v="2" actId="20577"/>
          <ac:spMkLst>
            <pc:docMk/>
            <pc:sldMk cId="3314851486" sldId="291"/>
            <ac:spMk id="4" creationId="{EE5E7F07-D9FE-7A82-2ED0-AB36B63843D1}"/>
          </ac:spMkLst>
        </pc:spChg>
      </pc:sldChg>
      <pc:sldChg chg="modSp mod">
        <pc:chgData name="Kevin Flynn" userId="dd7597782386a187" providerId="LiveId" clId="{2E68FA8A-F9FB-4A58-A238-9004F6437BE7}" dt="2025-11-30T16:16:55.653" v="1800" actId="27636"/>
        <pc:sldMkLst>
          <pc:docMk/>
          <pc:sldMk cId="3919938628" sldId="302"/>
        </pc:sldMkLst>
        <pc:spChg chg="mod">
          <ac:chgData name="Kevin Flynn" userId="dd7597782386a187" providerId="LiveId" clId="{2E68FA8A-F9FB-4A58-A238-9004F6437BE7}" dt="2025-11-30T16:16:55.653" v="1800" actId="27636"/>
          <ac:spMkLst>
            <pc:docMk/>
            <pc:sldMk cId="3919938628" sldId="302"/>
            <ac:spMk id="3" creationId="{1389877B-5F87-980F-E171-766BFBF14980}"/>
          </ac:spMkLst>
        </pc:spChg>
        <pc:spChg chg="mod">
          <ac:chgData name="Kevin Flynn" userId="dd7597782386a187" providerId="LiveId" clId="{2E68FA8A-F9FB-4A58-A238-9004F6437BE7}" dt="2025-11-30T15:38:45.355" v="604" actId="20577"/>
          <ac:spMkLst>
            <pc:docMk/>
            <pc:sldMk cId="3919938628" sldId="302"/>
            <ac:spMk id="5" creationId="{8FC5E25F-DCB6-8A08-76FB-F06448253007}"/>
          </ac:spMkLst>
        </pc:spChg>
      </pc:sldChg>
      <pc:sldChg chg="modSp mod">
        <pc:chgData name="Kevin Flynn" userId="dd7597782386a187" providerId="LiveId" clId="{2E68FA8A-F9FB-4A58-A238-9004F6437BE7}" dt="2025-11-30T15:34:40.899" v="116" actId="20577"/>
        <pc:sldMkLst>
          <pc:docMk/>
          <pc:sldMk cId="534824362" sldId="336"/>
        </pc:sldMkLst>
        <pc:spChg chg="mod">
          <ac:chgData name="Kevin Flynn" userId="dd7597782386a187" providerId="LiveId" clId="{2E68FA8A-F9FB-4A58-A238-9004F6437BE7}" dt="2025-11-30T15:34:40.899" v="116" actId="20577"/>
          <ac:spMkLst>
            <pc:docMk/>
            <pc:sldMk cId="534824362" sldId="336"/>
            <ac:spMk id="11" creationId="{62E1A302-CB23-0A23-CB6B-6575F9CE4012}"/>
          </ac:spMkLst>
        </pc:spChg>
      </pc:sldChg>
      <pc:sldChg chg="addSp modSp mod">
        <pc:chgData name="Kevin Flynn" userId="dd7597782386a187" providerId="LiveId" clId="{2E68FA8A-F9FB-4A58-A238-9004F6437BE7}" dt="2025-11-30T16:17:05.820" v="1801" actId="313"/>
        <pc:sldMkLst>
          <pc:docMk/>
          <pc:sldMk cId="3268190034" sldId="337"/>
        </pc:sldMkLst>
        <pc:spChg chg="mod">
          <ac:chgData name="Kevin Flynn" userId="dd7597782386a187" providerId="LiveId" clId="{2E68FA8A-F9FB-4A58-A238-9004F6437BE7}" dt="2025-11-30T16:17:05.820" v="1801" actId="313"/>
          <ac:spMkLst>
            <pc:docMk/>
            <pc:sldMk cId="3268190034" sldId="337"/>
            <ac:spMk id="3" creationId="{5B270697-88B9-C91C-0EA6-01B74913FEB6}"/>
          </ac:spMkLst>
        </pc:spChg>
        <pc:spChg chg="add mod">
          <ac:chgData name="Kevin Flynn" userId="dd7597782386a187" providerId="LiveId" clId="{2E68FA8A-F9FB-4A58-A238-9004F6437BE7}" dt="2025-11-30T15:35:13.489" v="181" actId="20577"/>
          <ac:spMkLst>
            <pc:docMk/>
            <pc:sldMk cId="3268190034" sldId="337"/>
            <ac:spMk id="4" creationId="{AF6E4A3B-349F-F439-FCA9-3317CF23AB60}"/>
          </ac:spMkLst>
        </pc:spChg>
      </pc:sldChg>
      <pc:sldChg chg="delSp modSp add mod">
        <pc:chgData name="Kevin Flynn" userId="dd7597782386a187" providerId="LiveId" clId="{2E68FA8A-F9FB-4A58-A238-9004F6437BE7}" dt="2025-11-30T16:19:15.675" v="1899" actId="313"/>
        <pc:sldMkLst>
          <pc:docMk/>
          <pc:sldMk cId="736107925" sldId="338"/>
        </pc:sldMkLst>
        <pc:spChg chg="mod">
          <ac:chgData name="Kevin Flynn" userId="dd7597782386a187" providerId="LiveId" clId="{2E68FA8A-F9FB-4A58-A238-9004F6437BE7}" dt="2025-11-30T15:39:16.905" v="630" actId="20577"/>
          <ac:spMkLst>
            <pc:docMk/>
            <pc:sldMk cId="736107925" sldId="338"/>
            <ac:spMk id="3" creationId="{D5274BBE-4E3F-75D4-82CE-E67002EC28F3}"/>
          </ac:spMkLst>
        </pc:spChg>
        <pc:spChg chg="mod">
          <ac:chgData name="Kevin Flynn" userId="dd7597782386a187" providerId="LiveId" clId="{2E68FA8A-F9FB-4A58-A238-9004F6437BE7}" dt="2025-11-30T16:19:15.675" v="1899" actId="313"/>
          <ac:spMkLst>
            <pc:docMk/>
            <pc:sldMk cId="736107925" sldId="338"/>
            <ac:spMk id="4" creationId="{2B195D95-FE21-7A15-CC45-FDF2F9AB7527}"/>
          </ac:spMkLst>
        </pc:spChg>
        <pc:spChg chg="mod">
          <ac:chgData name="Kevin Flynn" userId="dd7597782386a187" providerId="LiveId" clId="{2E68FA8A-F9FB-4A58-A238-9004F6437BE7}" dt="2025-11-30T16:17:54.814" v="1804" actId="20577"/>
          <ac:spMkLst>
            <pc:docMk/>
            <pc:sldMk cId="736107925" sldId="338"/>
            <ac:spMk id="5" creationId="{D5FCB195-B199-6E45-DB43-D742B00B450F}"/>
          </ac:spMkLst>
        </pc:spChg>
        <pc:spChg chg="del">
          <ac:chgData name="Kevin Flynn" userId="dd7597782386a187" providerId="LiveId" clId="{2E68FA8A-F9FB-4A58-A238-9004F6437BE7}" dt="2025-11-30T15:39:52.070" v="724" actId="478"/>
          <ac:spMkLst>
            <pc:docMk/>
            <pc:sldMk cId="736107925" sldId="338"/>
            <ac:spMk id="6" creationId="{18120E33-7C4B-F095-542B-F985D16AF0E0}"/>
          </ac:spMkLst>
        </pc:spChg>
        <pc:spChg chg="del">
          <ac:chgData name="Kevin Flynn" userId="dd7597782386a187" providerId="LiveId" clId="{2E68FA8A-F9FB-4A58-A238-9004F6437BE7}" dt="2025-11-30T15:39:52.070" v="724" actId="478"/>
          <ac:spMkLst>
            <pc:docMk/>
            <pc:sldMk cId="736107925" sldId="338"/>
            <ac:spMk id="11" creationId="{E01EDCF7-2B2B-35BC-71DF-594EBE411EBB}"/>
          </ac:spMkLst>
        </pc:spChg>
        <pc:picChg chg="del">
          <ac:chgData name="Kevin Flynn" userId="dd7597782386a187" providerId="LiveId" clId="{2E68FA8A-F9FB-4A58-A238-9004F6437BE7}" dt="2025-11-30T15:39:19.966" v="631" actId="478"/>
          <ac:picMkLst>
            <pc:docMk/>
            <pc:sldMk cId="736107925" sldId="338"/>
            <ac:picMk id="2" creationId="{A981CE7D-4999-0887-6392-3F2B26EAB869}"/>
          </ac:picMkLst>
        </pc:picChg>
        <pc:picChg chg="del">
          <ac:chgData name="Kevin Flynn" userId="dd7597782386a187" providerId="LiveId" clId="{2E68FA8A-F9FB-4A58-A238-9004F6437BE7}" dt="2025-11-30T15:39:22.398" v="632" actId="478"/>
          <ac:picMkLst>
            <pc:docMk/>
            <pc:sldMk cId="736107925" sldId="338"/>
            <ac:picMk id="9" creationId="{CF9555C4-CAAA-0788-5442-65F373678B8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2BFB37-1D55-4C4C-A118-5F405794AE2A}" type="datetimeFigureOut">
              <a:rPr lang="en-US" smtClean="0"/>
              <a:t>11/30/2025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D8F7AB-3C5D-4078-B33E-AC24A446AE10}" type="slidenum">
              <a:rPr lang="en-US" smtClean="0"/>
              <a:t>‹#›</a:t>
            </a:fld>
            <a:endParaRPr lang="en-US"/>
          </a:p>
        </p:txBody>
      </p:sp>
    </p:spTree>
    <p:extLst>
      <p:ext uri="{BB962C8B-B14F-4D97-AF65-F5344CB8AC3E}">
        <p14:creationId xmlns:p14="http://schemas.microsoft.com/office/powerpoint/2010/main" val="935376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3061A00-00B6-4ECC-A65A-19170D0C69F2}" type="datetimeFigureOut">
              <a:rPr lang="en-US" smtClean="0"/>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1DBDEC-9B60-4D73-A028-2C18455A0956}" type="slidenum">
              <a:rPr lang="en-US" smtClean="0"/>
              <a:t>‹#›</a:t>
            </a:fld>
            <a:endParaRPr lang="en-US"/>
          </a:p>
        </p:txBody>
      </p:sp>
    </p:spTree>
    <p:extLst>
      <p:ext uri="{BB962C8B-B14F-4D97-AF65-F5344CB8AC3E}">
        <p14:creationId xmlns:p14="http://schemas.microsoft.com/office/powerpoint/2010/main" val="4116244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061A00-00B6-4ECC-A65A-19170D0C69F2}" type="datetimeFigureOut">
              <a:rPr lang="en-US" smtClean="0"/>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1DBDEC-9B60-4D73-A028-2C18455A0956}" type="slidenum">
              <a:rPr lang="en-US" smtClean="0"/>
              <a:t>‹#›</a:t>
            </a:fld>
            <a:endParaRPr lang="en-US"/>
          </a:p>
        </p:txBody>
      </p:sp>
    </p:spTree>
    <p:extLst>
      <p:ext uri="{BB962C8B-B14F-4D97-AF65-F5344CB8AC3E}">
        <p14:creationId xmlns:p14="http://schemas.microsoft.com/office/powerpoint/2010/main" val="1093357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061A00-00B6-4ECC-A65A-19170D0C69F2}" type="datetimeFigureOut">
              <a:rPr lang="en-US" smtClean="0"/>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1DBDEC-9B60-4D73-A028-2C18455A0956}" type="slidenum">
              <a:rPr lang="en-US" smtClean="0"/>
              <a:t>‹#›</a:t>
            </a:fld>
            <a:endParaRPr lang="en-US"/>
          </a:p>
        </p:txBody>
      </p:sp>
    </p:spTree>
    <p:extLst>
      <p:ext uri="{BB962C8B-B14F-4D97-AF65-F5344CB8AC3E}">
        <p14:creationId xmlns:p14="http://schemas.microsoft.com/office/powerpoint/2010/main" val="655186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3061A00-00B6-4ECC-A65A-19170D0C69F2}" type="datetimeFigureOut">
              <a:rPr lang="en-US" smtClean="0"/>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1DBDEC-9B60-4D73-A028-2C18455A0956}" type="slidenum">
              <a:rPr lang="en-US" smtClean="0"/>
              <a:t>‹#›</a:t>
            </a:fld>
            <a:endParaRPr lang="en-US"/>
          </a:p>
        </p:txBody>
      </p:sp>
    </p:spTree>
    <p:extLst>
      <p:ext uri="{BB962C8B-B14F-4D97-AF65-F5344CB8AC3E}">
        <p14:creationId xmlns:p14="http://schemas.microsoft.com/office/powerpoint/2010/main" val="145939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3061A00-00B6-4ECC-A65A-19170D0C69F2}" type="datetimeFigureOut">
              <a:rPr lang="en-US" smtClean="0"/>
              <a:t>11/30/2025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1DBDEC-9B60-4D73-A028-2C18455A0956}" type="slidenum">
              <a:rPr lang="en-US" smtClean="0"/>
              <a:t>‹#›</a:t>
            </a:fld>
            <a:endParaRPr lang="en-US"/>
          </a:p>
        </p:txBody>
      </p:sp>
    </p:spTree>
    <p:extLst>
      <p:ext uri="{BB962C8B-B14F-4D97-AF65-F5344CB8AC3E}">
        <p14:creationId xmlns:p14="http://schemas.microsoft.com/office/powerpoint/2010/main" val="3242159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3061A00-00B6-4ECC-A65A-19170D0C69F2}" type="datetimeFigureOut">
              <a:rPr lang="en-US" smtClean="0"/>
              <a:t>11/30/2025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1DBDEC-9B60-4D73-A028-2C18455A0956}" type="slidenum">
              <a:rPr lang="en-US" smtClean="0"/>
              <a:t>‹#›</a:t>
            </a:fld>
            <a:endParaRPr lang="en-US"/>
          </a:p>
        </p:txBody>
      </p:sp>
    </p:spTree>
    <p:extLst>
      <p:ext uri="{BB962C8B-B14F-4D97-AF65-F5344CB8AC3E}">
        <p14:creationId xmlns:p14="http://schemas.microsoft.com/office/powerpoint/2010/main" val="3992636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061A00-00B6-4ECC-A65A-19170D0C69F2}" type="datetimeFigureOut">
              <a:rPr lang="en-US" smtClean="0"/>
              <a:t>11/30/2025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1DBDEC-9B60-4D73-A028-2C18455A0956}" type="slidenum">
              <a:rPr lang="en-US" smtClean="0"/>
              <a:t>‹#›</a:t>
            </a:fld>
            <a:endParaRPr lang="en-US"/>
          </a:p>
        </p:txBody>
      </p:sp>
    </p:spTree>
    <p:extLst>
      <p:ext uri="{BB962C8B-B14F-4D97-AF65-F5344CB8AC3E}">
        <p14:creationId xmlns:p14="http://schemas.microsoft.com/office/powerpoint/2010/main" val="3280637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3061A00-00B6-4ECC-A65A-19170D0C69F2}" type="datetimeFigureOut">
              <a:rPr lang="en-US" smtClean="0"/>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1DBDEC-9B60-4D73-A028-2C18455A0956}" type="slidenum">
              <a:rPr lang="en-US" smtClean="0"/>
              <a:t>‹#›</a:t>
            </a:fld>
            <a:endParaRPr lang="en-US"/>
          </a:p>
        </p:txBody>
      </p:sp>
    </p:spTree>
    <p:extLst>
      <p:ext uri="{BB962C8B-B14F-4D97-AF65-F5344CB8AC3E}">
        <p14:creationId xmlns:p14="http://schemas.microsoft.com/office/powerpoint/2010/main" val="614861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3061A00-00B6-4ECC-A65A-19170D0C69F2}" type="datetimeFigureOut">
              <a:rPr lang="en-US" smtClean="0"/>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1DBDEC-9B60-4D73-A028-2C18455A0956}" type="slidenum">
              <a:rPr lang="en-US" smtClean="0"/>
              <a:t>‹#›</a:t>
            </a:fld>
            <a:endParaRPr lang="en-US"/>
          </a:p>
        </p:txBody>
      </p:sp>
    </p:spTree>
    <p:extLst>
      <p:ext uri="{BB962C8B-B14F-4D97-AF65-F5344CB8AC3E}">
        <p14:creationId xmlns:p14="http://schemas.microsoft.com/office/powerpoint/2010/main" val="21670670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061A00-00B6-4ECC-A65A-19170D0C69F2}" type="datetimeFigureOut">
              <a:rPr lang="en-US" smtClean="0"/>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1DBDEC-9B60-4D73-A028-2C18455A0956}" type="slidenum">
              <a:rPr lang="en-US" smtClean="0"/>
              <a:t>‹#›</a:t>
            </a:fld>
            <a:endParaRPr lang="en-US"/>
          </a:p>
        </p:txBody>
      </p:sp>
    </p:spTree>
    <p:extLst>
      <p:ext uri="{BB962C8B-B14F-4D97-AF65-F5344CB8AC3E}">
        <p14:creationId xmlns:p14="http://schemas.microsoft.com/office/powerpoint/2010/main" val="1334635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061A00-00B6-4ECC-A65A-19170D0C69F2}" type="datetimeFigureOut">
              <a:rPr lang="en-US" smtClean="0"/>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1DBDEC-9B60-4D73-A028-2C18455A0956}" type="slidenum">
              <a:rPr lang="en-US" smtClean="0"/>
              <a:t>‹#›</a:t>
            </a:fld>
            <a:endParaRPr lang="en-US"/>
          </a:p>
        </p:txBody>
      </p:sp>
    </p:spTree>
    <p:extLst>
      <p:ext uri="{BB962C8B-B14F-4D97-AF65-F5344CB8AC3E}">
        <p14:creationId xmlns:p14="http://schemas.microsoft.com/office/powerpoint/2010/main" val="1020158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3061A00-00B6-4ECC-A65A-19170D0C69F2}" type="datetimeFigureOut">
              <a:rPr lang="en-US" smtClean="0"/>
              <a:t>11/30/2025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B1DBDEC-9B60-4D73-A028-2C18455A0956}" type="slidenum">
              <a:rPr lang="en-US" smtClean="0"/>
              <a:t>‹#›</a:t>
            </a:fld>
            <a:endParaRPr lang="en-US"/>
          </a:p>
        </p:txBody>
      </p:sp>
    </p:spTree>
    <p:extLst>
      <p:ext uri="{BB962C8B-B14F-4D97-AF65-F5344CB8AC3E}">
        <p14:creationId xmlns:p14="http://schemas.microsoft.com/office/powerpoint/2010/main" val="335566531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image" Target="../media/image8.emf"/><Relationship Id="rId7" Type="http://schemas.openxmlformats.org/officeDocument/2006/relationships/image" Target="../media/image12.emf"/><Relationship Id="rId2" Type="http://schemas.openxmlformats.org/officeDocument/2006/relationships/image" Target="../media/image7.emf"/><Relationship Id="rId1" Type="http://schemas.openxmlformats.org/officeDocument/2006/relationships/slideLayout" Target="../slideLayouts/slideLayout7.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emf"/></Relationships>
</file>

<file path=ppt/slides/_rels/slide14.x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image" Target="../media/image15.emf"/><Relationship Id="rId7" Type="http://schemas.openxmlformats.org/officeDocument/2006/relationships/image" Target="../media/image19.emf"/><Relationship Id="rId2" Type="http://schemas.openxmlformats.org/officeDocument/2006/relationships/image" Target="../media/image14.emf"/><Relationship Id="rId1" Type="http://schemas.openxmlformats.org/officeDocument/2006/relationships/slideLayout" Target="../slideLayouts/slideLayout7.xml"/><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image" Target="../media/image16.emf"/><Relationship Id="rId9" Type="http://schemas.openxmlformats.org/officeDocument/2006/relationships/image" Target="../media/image21.emf"/></Relationships>
</file>

<file path=ppt/slides/_rels/slide15.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mailto:csbunting@aol.com" TargetMode="External"/><Relationship Id="rId2" Type="http://schemas.openxmlformats.org/officeDocument/2006/relationships/hyperlink" Target="mailto:kpmccann369@gmail.com"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mailto:shielarao@hotmail.com" TargetMode="External"/><Relationship Id="rId2" Type="http://schemas.openxmlformats.org/officeDocument/2006/relationships/hyperlink" Target="mailto:csbunting@aol.com"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mailto:shielarao@hotmail.com" TargetMode="External"/><Relationship Id="rId2" Type="http://schemas.openxmlformats.org/officeDocument/2006/relationships/hyperlink" Target="mailto:csbunting@aol.com"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mailto:Tajjohnson30@gmail.com" TargetMode="External"/><Relationship Id="rId2" Type="http://schemas.openxmlformats.org/officeDocument/2006/relationships/hyperlink" Target="mailto:darrupp28@gmail.com"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hyperlink" Target="mailto:sage_creek_homeowners@yahoo.com"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mailto:murray.laura@gmail.com" TargetMode="External"/><Relationship Id="rId2" Type="http://schemas.openxmlformats.org/officeDocument/2006/relationships/hyperlink" Target="mailto:rasobota@gmail.com" TargetMode="External"/><Relationship Id="rId1" Type="http://schemas.openxmlformats.org/officeDocument/2006/relationships/slideLayout" Target="../slideLayouts/slideLayout7.xml"/><Relationship Id="rId4" Type="http://schemas.openxmlformats.org/officeDocument/2006/relationships/hyperlink" Target="mailto:ccknapp7@hotmail.com"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2.emf"/></Relationships>
</file>

<file path=ppt/slides/_rels/slide41.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hyperlink" Target="http://www.sagecreekgalena.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 name="Rectangle 60">
            <a:extLst>
              <a:ext uri="{FF2B5EF4-FFF2-40B4-BE49-F238E27FC236}">
                <a16:creationId xmlns:a16="http://schemas.microsoft.com/office/drawing/2014/main" id="{8950AD4C-6AF3-49F8-94E1-DBCAFB394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sp>
        <p:nvSpPr>
          <p:cNvPr id="62" name="Freeform: Shape 61">
            <a:extLst>
              <a:ext uri="{FF2B5EF4-FFF2-40B4-BE49-F238E27FC236}">
                <a16:creationId xmlns:a16="http://schemas.microsoft.com/office/drawing/2014/main" id="{0ACBD85E-A404-45CB-B532-1039E479D4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167675" y="-3167677"/>
            <a:ext cx="5856341" cy="12191695"/>
          </a:xfrm>
          <a:custGeom>
            <a:avLst/>
            <a:gdLst>
              <a:gd name="connsiteX0" fmla="*/ 0 w 5856341"/>
              <a:gd name="connsiteY0" fmla="*/ 12191695 h 12191695"/>
              <a:gd name="connsiteX1" fmla="*/ 0 w 5856341"/>
              <a:gd name="connsiteY1" fmla="*/ 0 h 12191695"/>
              <a:gd name="connsiteX2" fmla="*/ 243849 w 5856341"/>
              <a:gd name="connsiteY2" fmla="*/ 0 h 12191695"/>
              <a:gd name="connsiteX3" fmla="*/ 505121 w 5856341"/>
              <a:gd name="connsiteY3" fmla="*/ 0 h 12191695"/>
              <a:gd name="connsiteX4" fmla="*/ 723207 w 5856341"/>
              <a:gd name="connsiteY4" fmla="*/ 0 h 12191695"/>
              <a:gd name="connsiteX5" fmla="*/ 755828 w 5856341"/>
              <a:gd name="connsiteY5" fmla="*/ 0 h 12191695"/>
              <a:gd name="connsiteX6" fmla="*/ 1411868 w 5856341"/>
              <a:gd name="connsiteY6" fmla="*/ 0 h 12191695"/>
              <a:gd name="connsiteX7" fmla="*/ 1421034 w 5856341"/>
              <a:gd name="connsiteY7" fmla="*/ 0 h 12191695"/>
              <a:gd name="connsiteX8" fmla="*/ 1515206 w 5856341"/>
              <a:gd name="connsiteY8" fmla="*/ 0 h 12191695"/>
              <a:gd name="connsiteX9" fmla="*/ 2636151 w 5856341"/>
              <a:gd name="connsiteY9" fmla="*/ 0 h 12191695"/>
              <a:gd name="connsiteX10" fmla="*/ 4637890 w 5856341"/>
              <a:gd name="connsiteY10" fmla="*/ 0 h 12191695"/>
              <a:gd name="connsiteX11" fmla="*/ 4654499 w 5856341"/>
              <a:gd name="connsiteY11" fmla="*/ 26661 h 12191695"/>
              <a:gd name="connsiteX12" fmla="*/ 5856341 w 5856341"/>
              <a:gd name="connsiteY12" fmla="*/ 6438338 h 12191695"/>
              <a:gd name="connsiteX13" fmla="*/ 4449211 w 5856341"/>
              <a:gd name="connsiteY13" fmla="*/ 11332719 h 12191695"/>
              <a:gd name="connsiteX14" fmla="*/ 4061349 w 5856341"/>
              <a:gd name="connsiteY14" fmla="*/ 12054097 h 12191695"/>
              <a:gd name="connsiteX15" fmla="*/ 3977450 w 5856341"/>
              <a:gd name="connsiteY15" fmla="*/ 12191695 h 12191695"/>
              <a:gd name="connsiteX16" fmla="*/ 2636151 w 5856341"/>
              <a:gd name="connsiteY16" fmla="*/ 12191695 h 12191695"/>
              <a:gd name="connsiteX17" fmla="*/ 1421034 w 5856341"/>
              <a:gd name="connsiteY17" fmla="*/ 12191695 h 12191695"/>
              <a:gd name="connsiteX18" fmla="*/ 1411868 w 5856341"/>
              <a:gd name="connsiteY18" fmla="*/ 12191695 h 12191695"/>
              <a:gd name="connsiteX19" fmla="*/ 1283685 w 5856341"/>
              <a:gd name="connsiteY19" fmla="*/ 12191695 h 12191695"/>
              <a:gd name="connsiteX20" fmla="*/ 755828 w 5856341"/>
              <a:gd name="connsiteY20" fmla="*/ 12191695 h 12191695"/>
              <a:gd name="connsiteX21" fmla="*/ 723207 w 5856341"/>
              <a:gd name="connsiteY21" fmla="*/ 12191695 h 12191695"/>
              <a:gd name="connsiteX22" fmla="*/ 505121 w 5856341"/>
              <a:gd name="connsiteY22" fmla="*/ 12191695 h 12191695"/>
              <a:gd name="connsiteX23" fmla="*/ 243849 w 5856341"/>
              <a:gd name="connsiteY23" fmla="*/ 12191695 h 12191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856341" h="12191695">
                <a:moveTo>
                  <a:pt x="0" y="12191695"/>
                </a:moveTo>
                <a:lnTo>
                  <a:pt x="0" y="0"/>
                </a:lnTo>
                <a:lnTo>
                  <a:pt x="243849" y="0"/>
                </a:lnTo>
                <a:lnTo>
                  <a:pt x="505121" y="0"/>
                </a:lnTo>
                <a:lnTo>
                  <a:pt x="723207" y="0"/>
                </a:lnTo>
                <a:lnTo>
                  <a:pt x="755828" y="0"/>
                </a:lnTo>
                <a:lnTo>
                  <a:pt x="1411868" y="0"/>
                </a:lnTo>
                <a:lnTo>
                  <a:pt x="1421034" y="0"/>
                </a:lnTo>
                <a:lnTo>
                  <a:pt x="1515206" y="0"/>
                </a:lnTo>
                <a:lnTo>
                  <a:pt x="2636151" y="0"/>
                </a:lnTo>
                <a:lnTo>
                  <a:pt x="4637890" y="0"/>
                </a:lnTo>
                <a:lnTo>
                  <a:pt x="4654499" y="26661"/>
                </a:lnTo>
                <a:cubicBezTo>
                  <a:pt x="5425621" y="1341551"/>
                  <a:pt x="5856341" y="3721137"/>
                  <a:pt x="5856341" y="6438338"/>
                </a:cubicBezTo>
                <a:cubicBezTo>
                  <a:pt x="5856341" y="8833790"/>
                  <a:pt x="5159120" y="9960353"/>
                  <a:pt x="4449211" y="11332719"/>
                </a:cubicBezTo>
                <a:cubicBezTo>
                  <a:pt x="4319934" y="11582638"/>
                  <a:pt x="4191839" y="11827452"/>
                  <a:pt x="4061349" y="12054097"/>
                </a:cubicBezTo>
                <a:lnTo>
                  <a:pt x="3977450" y="12191695"/>
                </a:lnTo>
                <a:lnTo>
                  <a:pt x="2636151" y="12191695"/>
                </a:lnTo>
                <a:lnTo>
                  <a:pt x="1421034" y="12191695"/>
                </a:lnTo>
                <a:lnTo>
                  <a:pt x="1411868" y="12191695"/>
                </a:lnTo>
                <a:lnTo>
                  <a:pt x="1283685" y="12191695"/>
                </a:lnTo>
                <a:lnTo>
                  <a:pt x="755828" y="12191695"/>
                </a:lnTo>
                <a:lnTo>
                  <a:pt x="723207" y="12191695"/>
                </a:lnTo>
                <a:lnTo>
                  <a:pt x="505121" y="12191695"/>
                </a:lnTo>
                <a:lnTo>
                  <a:pt x="243849" y="12191695"/>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3" name="Freeform: Shape 62">
            <a:extLst>
              <a:ext uri="{FF2B5EF4-FFF2-40B4-BE49-F238E27FC236}">
                <a16:creationId xmlns:a16="http://schemas.microsoft.com/office/drawing/2014/main" id="{DB1626B1-BAC7-4893-A5AC-620597685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146277" y="-874927"/>
            <a:ext cx="1899138" cy="12191695"/>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4" name="Freeform: Shape 63">
            <a:extLst>
              <a:ext uri="{FF2B5EF4-FFF2-40B4-BE49-F238E27FC236}">
                <a16:creationId xmlns:a16="http://schemas.microsoft.com/office/drawing/2014/main" id="{D64E9910-51FE-45BF-973D-9D2401FD3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143758" y="-1037574"/>
            <a:ext cx="1904176" cy="12191695"/>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3" name="Picture 2" descr="A sign on a stone pillar&#10;&#10;Description automatically generated">
            <a:extLst>
              <a:ext uri="{FF2B5EF4-FFF2-40B4-BE49-F238E27FC236}">
                <a16:creationId xmlns:a16="http://schemas.microsoft.com/office/drawing/2014/main" id="{1C9B6995-0AF8-C237-D2AE-5AABB6109D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175138" cy="5456903"/>
          </a:xfrm>
          <a:prstGeom prst="rect">
            <a:avLst/>
          </a:prstGeom>
        </p:spPr>
      </p:pic>
      <p:sp>
        <p:nvSpPr>
          <p:cNvPr id="21" name="TextBox 20">
            <a:extLst>
              <a:ext uri="{FF2B5EF4-FFF2-40B4-BE49-F238E27FC236}">
                <a16:creationId xmlns:a16="http://schemas.microsoft.com/office/drawing/2014/main" id="{C3DE5519-A8FC-4392-9AA5-1007A90E38DE}"/>
              </a:ext>
            </a:extLst>
          </p:cNvPr>
          <p:cNvSpPr txBox="1"/>
          <p:nvPr/>
        </p:nvSpPr>
        <p:spPr>
          <a:xfrm>
            <a:off x="8221442" y="2489951"/>
            <a:ext cx="3966233" cy="707886"/>
          </a:xfrm>
          <a:prstGeom prst="rect">
            <a:avLst/>
          </a:prstGeom>
          <a:noFill/>
        </p:spPr>
        <p:txBody>
          <a:bodyPr wrap="square" rtlCol="0">
            <a:spAutoFit/>
          </a:bodyPr>
          <a:lstStyle/>
          <a:p>
            <a:pPr algn="ctr" defTabSz="218267">
              <a:spcAft>
                <a:spcPts val="462"/>
              </a:spcAft>
            </a:pPr>
            <a:r>
              <a:rPr lang="en-US" sz="4000" b="1" kern="1200" dirty="0">
                <a:solidFill>
                  <a:srgbClr val="055B7D"/>
                </a:solidFill>
                <a:latin typeface="+mn-lt"/>
                <a:ea typeface="+mn-ea"/>
                <a:cs typeface="+mn-cs"/>
              </a:rPr>
              <a:t>Sage Creek HOA</a:t>
            </a:r>
            <a:endParaRPr lang="en-US" sz="8000" b="1" dirty="0">
              <a:solidFill>
                <a:schemeClr val="accent1"/>
              </a:solidFill>
            </a:endParaRPr>
          </a:p>
        </p:txBody>
      </p:sp>
      <p:sp>
        <p:nvSpPr>
          <p:cNvPr id="22" name="TextBox 21">
            <a:extLst>
              <a:ext uri="{FF2B5EF4-FFF2-40B4-BE49-F238E27FC236}">
                <a16:creationId xmlns:a16="http://schemas.microsoft.com/office/drawing/2014/main" id="{C4C1A1F1-7A96-430A-A893-EDC9A659F580}"/>
              </a:ext>
            </a:extLst>
          </p:cNvPr>
          <p:cNvSpPr txBox="1"/>
          <p:nvPr/>
        </p:nvSpPr>
        <p:spPr>
          <a:xfrm>
            <a:off x="8175138" y="3166724"/>
            <a:ext cx="3966233" cy="1018227"/>
          </a:xfrm>
          <a:prstGeom prst="rect">
            <a:avLst/>
          </a:prstGeom>
          <a:noFill/>
        </p:spPr>
        <p:txBody>
          <a:bodyPr wrap="square" rtlCol="0">
            <a:spAutoFit/>
          </a:bodyPr>
          <a:lstStyle/>
          <a:p>
            <a:pPr algn="ctr" defTabSz="218267">
              <a:spcAft>
                <a:spcPts val="462"/>
              </a:spcAft>
            </a:pPr>
            <a:r>
              <a:rPr lang="en-US" sz="2800" b="1" dirty="0">
                <a:solidFill>
                  <a:srgbClr val="555555"/>
                </a:solidFill>
              </a:rPr>
              <a:t>2025 Annual Meeting</a:t>
            </a:r>
          </a:p>
          <a:p>
            <a:pPr algn="ctr" defTabSz="218267">
              <a:spcAft>
                <a:spcPts val="462"/>
              </a:spcAft>
            </a:pPr>
            <a:r>
              <a:rPr lang="en-US" sz="2800" b="1" dirty="0">
                <a:solidFill>
                  <a:srgbClr val="555555"/>
                </a:solidFill>
              </a:rPr>
              <a:t>Nov 12, 2025</a:t>
            </a:r>
          </a:p>
        </p:txBody>
      </p:sp>
    </p:spTree>
    <p:extLst>
      <p:ext uri="{BB962C8B-B14F-4D97-AF65-F5344CB8AC3E}">
        <p14:creationId xmlns:p14="http://schemas.microsoft.com/office/powerpoint/2010/main" val="548447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E4872F6F-545F-1B24-5460-189819585A30}"/>
              </a:ext>
            </a:extLst>
          </p:cNvPr>
          <p:cNvSpPr txBox="1">
            <a:spLocks/>
          </p:cNvSpPr>
          <p:nvPr/>
        </p:nvSpPr>
        <p:spPr>
          <a:xfrm>
            <a:off x="459346" y="278535"/>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Agenda</a:t>
            </a:r>
          </a:p>
        </p:txBody>
      </p:sp>
      <p:sp>
        <p:nvSpPr>
          <p:cNvPr id="5" name="TextBox 4">
            <a:extLst>
              <a:ext uri="{FF2B5EF4-FFF2-40B4-BE49-F238E27FC236}">
                <a16:creationId xmlns:a16="http://schemas.microsoft.com/office/drawing/2014/main" id="{25102DA9-9C62-1679-13E4-4534CCCA9811}"/>
              </a:ext>
            </a:extLst>
          </p:cNvPr>
          <p:cNvSpPr txBox="1"/>
          <p:nvPr/>
        </p:nvSpPr>
        <p:spPr>
          <a:xfrm>
            <a:off x="737418" y="1997838"/>
            <a:ext cx="10373033" cy="3970318"/>
          </a:xfrm>
          <a:prstGeom prst="rect">
            <a:avLst/>
          </a:prstGeom>
          <a:noFill/>
        </p:spPr>
        <p:txBody>
          <a:bodyPr wrap="square" rtlCol="0">
            <a:spAutoFit/>
          </a:bodyPr>
          <a:lstStyle/>
          <a:p>
            <a:pPr marL="457200" indent="-457200">
              <a:buFont typeface="Wingdings" panose="05000000000000000000" pitchFamily="2" charset="2"/>
              <a:buChar char="§"/>
            </a:pPr>
            <a:r>
              <a:rPr lang="en-US" sz="2800" dirty="0"/>
              <a:t>Introductions</a:t>
            </a:r>
          </a:p>
          <a:p>
            <a:pPr marL="457200" indent="-457200">
              <a:buFont typeface="Wingdings" panose="05000000000000000000" pitchFamily="2" charset="2"/>
              <a:buChar char="§"/>
            </a:pPr>
            <a:r>
              <a:rPr lang="en-US" sz="2800" dirty="0"/>
              <a:t>Guest Speaker – Jeffrey Dittmer Sage Creek Attorney</a:t>
            </a:r>
          </a:p>
          <a:p>
            <a:pPr marL="457200" indent="-457200">
              <a:buFont typeface="Wingdings" panose="05000000000000000000" pitchFamily="2" charset="2"/>
              <a:buChar char="§"/>
            </a:pPr>
            <a:r>
              <a:rPr lang="en-US" sz="2800" dirty="0"/>
              <a:t>FY25 Financial Review and 2026 Budget</a:t>
            </a:r>
          </a:p>
          <a:p>
            <a:pPr marL="457200" indent="-457200">
              <a:buFont typeface="Wingdings" panose="05000000000000000000" pitchFamily="2" charset="2"/>
              <a:buChar char="§"/>
            </a:pPr>
            <a:r>
              <a:rPr lang="en-US" sz="2800" dirty="0"/>
              <a:t>Committee Reports</a:t>
            </a:r>
          </a:p>
          <a:p>
            <a:pPr marL="457200" indent="-457200">
              <a:buFont typeface="Wingdings" panose="05000000000000000000" pitchFamily="2" charset="2"/>
              <a:buChar char="§"/>
            </a:pPr>
            <a:r>
              <a:rPr lang="en-US" sz="2800" dirty="0"/>
              <a:t>Road Project Update</a:t>
            </a:r>
          </a:p>
          <a:p>
            <a:pPr marL="457200" indent="-457200">
              <a:buFont typeface="Wingdings" panose="05000000000000000000" pitchFamily="2" charset="2"/>
              <a:buChar char="§"/>
            </a:pPr>
            <a:r>
              <a:rPr lang="en-US" sz="2800" dirty="0"/>
              <a:t>Galena and Surrounding Area Update</a:t>
            </a:r>
          </a:p>
          <a:p>
            <a:pPr marL="457200" indent="-457200">
              <a:buFont typeface="Wingdings" panose="05000000000000000000" pitchFamily="2" charset="2"/>
              <a:buChar char="§"/>
            </a:pPr>
            <a:r>
              <a:rPr lang="en-US" sz="2800" dirty="0"/>
              <a:t>Reminders on community help and assistance</a:t>
            </a:r>
          </a:p>
          <a:p>
            <a:pPr marL="457200" indent="-457200">
              <a:buFont typeface="Wingdings" panose="05000000000000000000" pitchFamily="2" charset="2"/>
              <a:buChar char="§"/>
            </a:pPr>
            <a:r>
              <a:rPr lang="en-US" sz="2800" dirty="0"/>
              <a:t>General Discussion</a:t>
            </a:r>
          </a:p>
          <a:p>
            <a:pPr marL="457200" indent="-457200">
              <a:buFont typeface="Wingdings" panose="05000000000000000000" pitchFamily="2" charset="2"/>
              <a:buChar char="§"/>
            </a:pPr>
            <a:r>
              <a:rPr lang="en-US" sz="2800" dirty="0"/>
              <a:t>Adjournment</a:t>
            </a:r>
          </a:p>
        </p:txBody>
      </p:sp>
      <p:sp>
        <p:nvSpPr>
          <p:cNvPr id="4" name="Rectangle 3">
            <a:extLst>
              <a:ext uri="{FF2B5EF4-FFF2-40B4-BE49-F238E27FC236}">
                <a16:creationId xmlns:a16="http://schemas.microsoft.com/office/drawing/2014/main" id="{884EFC40-3C30-42D1-5692-89BD5217FFB2}"/>
              </a:ext>
            </a:extLst>
          </p:cNvPr>
          <p:cNvSpPr/>
          <p:nvPr/>
        </p:nvSpPr>
        <p:spPr>
          <a:xfrm>
            <a:off x="737417" y="2027335"/>
            <a:ext cx="9617879" cy="46022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0269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787506E-5717-7550-D0FE-904F50B1F56D}"/>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D0FE211E-643E-233A-1C53-6DF0FAC62D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70AE20B1-64C7-56D9-69BF-CAA4BD102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E8DF4DA2-760F-C371-01E9-BF4F7D971C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5E69C11C-D7EE-3BAF-0DE3-19DFC7D787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8B057264-351C-6DAB-6A69-2D28E3D56B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01979804-8BFD-C4CE-4BB9-8B19B8B85A23}"/>
              </a:ext>
            </a:extLst>
          </p:cNvPr>
          <p:cNvSpPr txBox="1">
            <a:spLocks/>
          </p:cNvSpPr>
          <p:nvPr/>
        </p:nvSpPr>
        <p:spPr>
          <a:xfrm>
            <a:off x="459346" y="278535"/>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dirty="0">
                <a:solidFill>
                  <a:srgbClr val="FFFFFF"/>
                </a:solidFill>
              </a:rPr>
              <a:t>Introductions</a:t>
            </a:r>
            <a:endParaRPr lang="en-US" sz="4000" b="1" kern="1200" dirty="0">
              <a:solidFill>
                <a:srgbClr val="FFFFFF"/>
              </a:solidFill>
              <a:latin typeface="+mj-lt"/>
              <a:ea typeface="+mj-ea"/>
              <a:cs typeface="+mj-cs"/>
            </a:endParaRPr>
          </a:p>
        </p:txBody>
      </p:sp>
      <p:sp>
        <p:nvSpPr>
          <p:cNvPr id="4" name="Content Placeholder 2">
            <a:extLst>
              <a:ext uri="{FF2B5EF4-FFF2-40B4-BE49-F238E27FC236}">
                <a16:creationId xmlns:a16="http://schemas.microsoft.com/office/drawing/2014/main" id="{9300177A-B037-83CF-342B-9004E80CC0FD}"/>
              </a:ext>
            </a:extLst>
          </p:cNvPr>
          <p:cNvSpPr txBox="1">
            <a:spLocks/>
          </p:cNvSpPr>
          <p:nvPr/>
        </p:nvSpPr>
        <p:spPr bwMode="auto">
          <a:xfrm>
            <a:off x="283027" y="1622745"/>
            <a:ext cx="11732645" cy="4991046"/>
          </a:xfrm>
          <a:prstGeom prst="rect">
            <a:avLst/>
          </a:prstGeom>
        </p:spPr>
        <p:txBody>
          <a:bodyPr vert="horz" wrap="square" lIns="91440" tIns="45720" rIns="91440" bIns="45720" rtlCol="0" anchor="t" anchorCtr="0">
            <a:spAutoFit/>
          </a:bodyPr>
          <a:lstStyle/>
          <a:p>
            <a:pPr marL="90488" defTabSz="914400">
              <a:lnSpc>
                <a:spcPct val="90000"/>
              </a:lnSpc>
              <a:spcBef>
                <a:spcPct val="20000"/>
              </a:spcBef>
              <a:buClr>
                <a:schemeClr val="accent1"/>
              </a:buClr>
              <a:buSzPct val="70000"/>
              <a:defRPr/>
            </a:pPr>
            <a:r>
              <a:rPr lang="en-US" sz="2600" b="1" u="heavy" dirty="0"/>
              <a:t>Current Board Members</a:t>
            </a:r>
          </a:p>
          <a:p>
            <a:pPr marL="433388" indent="-342900" defTabSz="914400">
              <a:lnSpc>
                <a:spcPct val="90000"/>
              </a:lnSpc>
              <a:spcBef>
                <a:spcPct val="20000"/>
              </a:spcBef>
              <a:buSzPct val="100000"/>
              <a:buFont typeface="Wingdings" panose="05000000000000000000" pitchFamily="2" charset="2"/>
              <a:buChar char="§"/>
              <a:defRPr/>
            </a:pPr>
            <a:r>
              <a:rPr lang="en-US" sz="2200" b="1" dirty="0"/>
              <a:t>President </a:t>
            </a:r>
            <a:r>
              <a:rPr lang="en-US" sz="2200" dirty="0"/>
              <a:t>–</a:t>
            </a:r>
            <a:r>
              <a:rPr lang="en-US" sz="2200" b="1" dirty="0"/>
              <a:t> </a:t>
            </a:r>
            <a:r>
              <a:rPr lang="en-US" sz="2200" dirty="0"/>
              <a:t>Dennis Johnson</a:t>
            </a:r>
          </a:p>
          <a:p>
            <a:pPr marL="433388" indent="-342900" defTabSz="914400">
              <a:lnSpc>
                <a:spcPct val="90000"/>
              </a:lnSpc>
              <a:spcBef>
                <a:spcPct val="20000"/>
              </a:spcBef>
              <a:buSzPct val="100000"/>
              <a:buFont typeface="Wingdings" panose="05000000000000000000" pitchFamily="2" charset="2"/>
              <a:buChar char="§"/>
              <a:defRPr/>
            </a:pPr>
            <a:r>
              <a:rPr lang="en-US" sz="2200" b="1" dirty="0"/>
              <a:t>Vice President </a:t>
            </a:r>
            <a:r>
              <a:rPr lang="en-US" sz="2200" dirty="0"/>
              <a:t>–</a:t>
            </a:r>
            <a:r>
              <a:rPr lang="en-US" sz="2200" b="1" dirty="0"/>
              <a:t> </a:t>
            </a:r>
            <a:r>
              <a:rPr lang="en-US" sz="2200" dirty="0"/>
              <a:t>Rich Sobota</a:t>
            </a:r>
          </a:p>
          <a:p>
            <a:pPr marL="433388" indent="-342900" defTabSz="914400">
              <a:lnSpc>
                <a:spcPct val="90000"/>
              </a:lnSpc>
              <a:spcBef>
                <a:spcPct val="20000"/>
              </a:spcBef>
              <a:buSzPct val="100000"/>
              <a:buFont typeface="Wingdings" panose="05000000000000000000" pitchFamily="2" charset="2"/>
              <a:buChar char="§"/>
              <a:defRPr/>
            </a:pPr>
            <a:r>
              <a:rPr lang="en-US" sz="2200" b="1" dirty="0"/>
              <a:t>Vice President </a:t>
            </a:r>
            <a:r>
              <a:rPr lang="en-US" sz="2200" dirty="0"/>
              <a:t>–</a:t>
            </a:r>
            <a:r>
              <a:rPr lang="en-US" sz="2200" b="1" dirty="0"/>
              <a:t> </a:t>
            </a:r>
            <a:r>
              <a:rPr lang="en-US" sz="2200" dirty="0"/>
              <a:t>Cade Wagner</a:t>
            </a:r>
          </a:p>
          <a:p>
            <a:pPr marL="433388" indent="-342900" defTabSz="914400">
              <a:lnSpc>
                <a:spcPct val="90000"/>
              </a:lnSpc>
              <a:spcBef>
                <a:spcPct val="20000"/>
              </a:spcBef>
              <a:buSzPct val="100000"/>
              <a:buFont typeface="Wingdings" panose="05000000000000000000" pitchFamily="2" charset="2"/>
              <a:buChar char="§"/>
              <a:defRPr/>
            </a:pPr>
            <a:r>
              <a:rPr lang="en-US" sz="2200" b="1" dirty="0"/>
              <a:t>Treasurer </a:t>
            </a:r>
            <a:r>
              <a:rPr lang="en-US" sz="2200" dirty="0"/>
              <a:t>–</a:t>
            </a:r>
            <a:r>
              <a:rPr lang="en-US" sz="2200" b="1" dirty="0"/>
              <a:t> </a:t>
            </a:r>
            <a:r>
              <a:rPr lang="en-US" sz="2200" dirty="0"/>
              <a:t>Kevin Flynn</a:t>
            </a:r>
          </a:p>
          <a:p>
            <a:pPr marL="433388" indent="-342900" defTabSz="914400">
              <a:lnSpc>
                <a:spcPct val="90000"/>
              </a:lnSpc>
              <a:spcBef>
                <a:spcPct val="20000"/>
              </a:spcBef>
              <a:buSzPct val="100000"/>
              <a:buFont typeface="Wingdings" panose="05000000000000000000" pitchFamily="2" charset="2"/>
              <a:buChar char="§"/>
              <a:defRPr/>
            </a:pPr>
            <a:r>
              <a:rPr lang="en-US" sz="2200" b="1" dirty="0"/>
              <a:t>Secretary </a:t>
            </a:r>
            <a:r>
              <a:rPr lang="en-US" sz="2200" dirty="0"/>
              <a:t>–</a:t>
            </a:r>
            <a:r>
              <a:rPr lang="en-US" sz="2200" b="1" dirty="0"/>
              <a:t> </a:t>
            </a:r>
            <a:r>
              <a:rPr lang="en-US" sz="2200" dirty="0"/>
              <a:t>Mary Scheibal</a:t>
            </a:r>
          </a:p>
          <a:p>
            <a:pPr marL="90488" defTabSz="914400">
              <a:lnSpc>
                <a:spcPct val="90000"/>
              </a:lnSpc>
              <a:spcBef>
                <a:spcPct val="20000"/>
              </a:spcBef>
              <a:buClr>
                <a:schemeClr val="accent1"/>
              </a:buClr>
              <a:buSzPct val="70000"/>
              <a:defRPr/>
            </a:pPr>
            <a:r>
              <a:rPr lang="en-US" sz="2600" b="1" u="heavy" dirty="0"/>
              <a:t>Committees</a:t>
            </a:r>
          </a:p>
          <a:p>
            <a:pPr marL="433388" indent="-342900" defTabSz="914400">
              <a:lnSpc>
                <a:spcPct val="90000"/>
              </a:lnSpc>
              <a:spcBef>
                <a:spcPct val="20000"/>
              </a:spcBef>
              <a:buSzPct val="100000"/>
              <a:buFont typeface="Wingdings" panose="05000000000000000000" pitchFamily="2" charset="2"/>
              <a:buChar char="§"/>
              <a:defRPr/>
            </a:pPr>
            <a:r>
              <a:rPr lang="en-US" sz="2200" b="1" dirty="0"/>
              <a:t>Beautification Committee </a:t>
            </a:r>
            <a:r>
              <a:rPr lang="en-US" sz="2200" dirty="0"/>
              <a:t>–</a:t>
            </a:r>
            <a:r>
              <a:rPr lang="en-US" sz="2200" b="1" dirty="0"/>
              <a:t> </a:t>
            </a:r>
            <a:r>
              <a:rPr lang="en-US" sz="2200" dirty="0"/>
              <a:t>Karen McCann, Sue Bunting, Jacqueline Sellers</a:t>
            </a:r>
          </a:p>
          <a:p>
            <a:pPr marL="433388" indent="-342900" defTabSz="914400">
              <a:lnSpc>
                <a:spcPct val="90000"/>
              </a:lnSpc>
              <a:spcBef>
                <a:spcPct val="20000"/>
              </a:spcBef>
              <a:buSzPct val="100000"/>
              <a:buFont typeface="Wingdings" panose="05000000000000000000" pitchFamily="2" charset="2"/>
              <a:buChar char="§"/>
              <a:defRPr/>
            </a:pPr>
            <a:r>
              <a:rPr lang="en-US" sz="2200" b="1" dirty="0"/>
              <a:t>Road Committee </a:t>
            </a:r>
            <a:r>
              <a:rPr lang="en-US" sz="2200" dirty="0"/>
              <a:t>–</a:t>
            </a:r>
            <a:r>
              <a:rPr lang="en-US" sz="2200" b="1" dirty="0"/>
              <a:t> </a:t>
            </a:r>
            <a:r>
              <a:rPr lang="en-US" sz="2200" dirty="0"/>
              <a:t>Scott Liston, Rich Sobota, Rob Smith</a:t>
            </a:r>
          </a:p>
          <a:p>
            <a:pPr marL="433388" indent="-342900" defTabSz="914400">
              <a:lnSpc>
                <a:spcPct val="90000"/>
              </a:lnSpc>
              <a:spcBef>
                <a:spcPct val="20000"/>
              </a:spcBef>
              <a:buSzPct val="100000"/>
              <a:buFont typeface="Wingdings" panose="05000000000000000000" pitchFamily="2" charset="2"/>
              <a:buChar char="§"/>
              <a:defRPr/>
            </a:pPr>
            <a:r>
              <a:rPr lang="en-US" sz="2200" b="1" dirty="0"/>
              <a:t>Welcoming Committee </a:t>
            </a:r>
            <a:r>
              <a:rPr lang="en-US" sz="2200" dirty="0"/>
              <a:t>– Sue Bunting, Shiela Rao-Lasota</a:t>
            </a:r>
          </a:p>
          <a:p>
            <a:pPr marL="433388" indent="-342900" defTabSz="914400">
              <a:lnSpc>
                <a:spcPct val="90000"/>
              </a:lnSpc>
              <a:spcBef>
                <a:spcPct val="20000"/>
              </a:spcBef>
              <a:buSzPct val="100000"/>
              <a:buFont typeface="Wingdings" panose="05000000000000000000" pitchFamily="2" charset="2"/>
              <a:buChar char="§"/>
              <a:defRPr/>
            </a:pPr>
            <a:r>
              <a:rPr lang="en-US" sz="2200" b="1" dirty="0"/>
              <a:t>Design Review Committee </a:t>
            </a:r>
            <a:r>
              <a:rPr lang="en-US" sz="2200" dirty="0"/>
              <a:t>– Rich Sobota, Candace Baker, Kevin Murray</a:t>
            </a:r>
          </a:p>
          <a:p>
            <a:pPr marL="433388" indent="-342900" defTabSz="914400">
              <a:lnSpc>
                <a:spcPct val="90000"/>
              </a:lnSpc>
              <a:spcBef>
                <a:spcPct val="20000"/>
              </a:spcBef>
              <a:buSzPct val="100000"/>
              <a:buFont typeface="Wingdings" panose="05000000000000000000" pitchFamily="2" charset="2"/>
              <a:buChar char="§"/>
              <a:defRPr/>
            </a:pPr>
            <a:r>
              <a:rPr lang="en-US" sz="2200" b="1" dirty="0"/>
              <a:t>Social Committee </a:t>
            </a:r>
            <a:r>
              <a:rPr lang="en-US" sz="2200" dirty="0"/>
              <a:t>– Jennifer Johnson, Darlene Rupp</a:t>
            </a:r>
          </a:p>
          <a:p>
            <a:pPr marL="433388" indent="-342900" defTabSz="914400">
              <a:lnSpc>
                <a:spcPct val="90000"/>
              </a:lnSpc>
              <a:spcBef>
                <a:spcPct val="20000"/>
              </a:spcBef>
              <a:buSzPct val="100000"/>
              <a:buFont typeface="Wingdings" panose="05000000000000000000" pitchFamily="2" charset="2"/>
              <a:buChar char="§"/>
              <a:defRPr/>
            </a:pPr>
            <a:r>
              <a:rPr lang="en-US" sz="2200" b="1" dirty="0"/>
              <a:t>Gate Operations </a:t>
            </a:r>
            <a:r>
              <a:rPr lang="en-US" sz="2200" dirty="0"/>
              <a:t>– Cade Wagner</a:t>
            </a:r>
          </a:p>
        </p:txBody>
      </p:sp>
    </p:spTree>
    <p:extLst>
      <p:ext uri="{BB962C8B-B14F-4D97-AF65-F5344CB8AC3E}">
        <p14:creationId xmlns:p14="http://schemas.microsoft.com/office/powerpoint/2010/main" val="658662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9EF6E7F-0080-BD86-E62D-539F70BF9FB6}"/>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F306D3A1-BDA7-E87E-2C1C-350FFFA9D7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14F2D0B0-9064-F870-2BD1-2E75143647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C2158140-8732-C29E-1548-80BBA0A4E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63CE7B3C-5EF3-4435-9229-7CE71AF34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E5750A12-DC85-6762-713D-6D3E1DD5B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9FD90F94-FC9B-AE1D-1B7F-A69E409330CA}"/>
              </a:ext>
            </a:extLst>
          </p:cNvPr>
          <p:cNvSpPr txBox="1">
            <a:spLocks/>
          </p:cNvSpPr>
          <p:nvPr/>
        </p:nvSpPr>
        <p:spPr>
          <a:xfrm>
            <a:off x="459346" y="278535"/>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Agenda</a:t>
            </a:r>
          </a:p>
        </p:txBody>
      </p:sp>
      <p:sp>
        <p:nvSpPr>
          <p:cNvPr id="5" name="TextBox 4">
            <a:extLst>
              <a:ext uri="{FF2B5EF4-FFF2-40B4-BE49-F238E27FC236}">
                <a16:creationId xmlns:a16="http://schemas.microsoft.com/office/drawing/2014/main" id="{29986DF8-47FE-5873-7EAC-7DED523A44A2}"/>
              </a:ext>
            </a:extLst>
          </p:cNvPr>
          <p:cNvSpPr txBox="1"/>
          <p:nvPr/>
        </p:nvSpPr>
        <p:spPr>
          <a:xfrm>
            <a:off x="737418" y="1997838"/>
            <a:ext cx="10373033" cy="3970318"/>
          </a:xfrm>
          <a:prstGeom prst="rect">
            <a:avLst/>
          </a:prstGeom>
          <a:noFill/>
        </p:spPr>
        <p:txBody>
          <a:bodyPr wrap="square" rtlCol="0">
            <a:spAutoFit/>
          </a:bodyPr>
          <a:lstStyle/>
          <a:p>
            <a:pPr marL="457200" indent="-457200">
              <a:buFont typeface="Wingdings" panose="05000000000000000000" pitchFamily="2" charset="2"/>
              <a:buChar char="§"/>
            </a:pPr>
            <a:r>
              <a:rPr lang="en-US" sz="2800" dirty="0"/>
              <a:t>Introductions</a:t>
            </a:r>
          </a:p>
          <a:p>
            <a:pPr marL="457200" indent="-457200">
              <a:buFont typeface="Wingdings" panose="05000000000000000000" pitchFamily="2" charset="2"/>
              <a:buChar char="§"/>
            </a:pPr>
            <a:r>
              <a:rPr lang="en-US" sz="2800" dirty="0"/>
              <a:t>Guest Speaker – Jeffrey Dittmer Sage Creek Attorney</a:t>
            </a:r>
          </a:p>
          <a:p>
            <a:pPr marL="457200" indent="-457200">
              <a:buFont typeface="Wingdings" panose="05000000000000000000" pitchFamily="2" charset="2"/>
              <a:buChar char="§"/>
            </a:pPr>
            <a:r>
              <a:rPr lang="en-US" sz="2800" dirty="0"/>
              <a:t>FY25 Financial Review and 2026 Budget</a:t>
            </a:r>
          </a:p>
          <a:p>
            <a:pPr marL="457200" indent="-457200">
              <a:buFont typeface="Wingdings" panose="05000000000000000000" pitchFamily="2" charset="2"/>
              <a:buChar char="§"/>
            </a:pPr>
            <a:r>
              <a:rPr lang="en-US" sz="2800" dirty="0"/>
              <a:t>Committee Reports</a:t>
            </a:r>
          </a:p>
          <a:p>
            <a:pPr marL="457200" indent="-457200">
              <a:buFont typeface="Wingdings" panose="05000000000000000000" pitchFamily="2" charset="2"/>
              <a:buChar char="§"/>
            </a:pPr>
            <a:r>
              <a:rPr lang="en-US" sz="2800" dirty="0"/>
              <a:t>Road Project Update</a:t>
            </a:r>
          </a:p>
          <a:p>
            <a:pPr marL="457200" indent="-457200">
              <a:buFont typeface="Wingdings" panose="05000000000000000000" pitchFamily="2" charset="2"/>
              <a:buChar char="§"/>
            </a:pPr>
            <a:r>
              <a:rPr lang="en-US" sz="2800" dirty="0"/>
              <a:t>Galena and Surrounding Area Update</a:t>
            </a:r>
          </a:p>
          <a:p>
            <a:pPr marL="457200" indent="-457200">
              <a:buFont typeface="Wingdings" panose="05000000000000000000" pitchFamily="2" charset="2"/>
              <a:buChar char="§"/>
            </a:pPr>
            <a:r>
              <a:rPr lang="en-US" sz="2800" dirty="0"/>
              <a:t>Reminders on community help and assistance</a:t>
            </a:r>
          </a:p>
          <a:p>
            <a:pPr marL="457200" indent="-457200">
              <a:buFont typeface="Wingdings" panose="05000000000000000000" pitchFamily="2" charset="2"/>
              <a:buChar char="§"/>
            </a:pPr>
            <a:r>
              <a:rPr lang="en-US" sz="2800" dirty="0"/>
              <a:t>General Discussion</a:t>
            </a:r>
          </a:p>
          <a:p>
            <a:pPr marL="457200" indent="-457200">
              <a:buFont typeface="Wingdings" panose="05000000000000000000" pitchFamily="2" charset="2"/>
              <a:buChar char="§"/>
            </a:pPr>
            <a:r>
              <a:rPr lang="en-US" sz="2800" dirty="0"/>
              <a:t>Adjournment</a:t>
            </a:r>
          </a:p>
        </p:txBody>
      </p:sp>
      <p:sp>
        <p:nvSpPr>
          <p:cNvPr id="2" name="Rectangle 1">
            <a:extLst>
              <a:ext uri="{FF2B5EF4-FFF2-40B4-BE49-F238E27FC236}">
                <a16:creationId xmlns:a16="http://schemas.microsoft.com/office/drawing/2014/main" id="{3F2E3BD8-C85F-FC4D-5082-C956AA28C9AF}"/>
              </a:ext>
            </a:extLst>
          </p:cNvPr>
          <p:cNvSpPr/>
          <p:nvPr/>
        </p:nvSpPr>
        <p:spPr>
          <a:xfrm>
            <a:off x="737417" y="2440286"/>
            <a:ext cx="9617879" cy="46022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2686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D49A6A4-52D8-8BEC-71F1-B32DBD217138}"/>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2EDE84CB-B219-730F-4888-235EC384A3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7AEA84F6-610F-87EE-5CF5-E69174273D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B39C5C56-AC8A-742C-380A-5689676292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AEBDF631-8283-914E-025A-E1B77EB82C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822122D6-88B1-4985-6A83-C8C58F033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EE5E7F07-D9FE-7A82-2ED0-AB36B63843D1}"/>
              </a:ext>
            </a:extLst>
          </p:cNvPr>
          <p:cNvSpPr txBox="1">
            <a:spLocks/>
          </p:cNvSpPr>
          <p:nvPr/>
        </p:nvSpPr>
        <p:spPr bwMode="auto">
          <a:xfrm>
            <a:off x="283027" y="1622745"/>
            <a:ext cx="11732645" cy="1485984"/>
          </a:xfrm>
          <a:prstGeom prst="rect">
            <a:avLst/>
          </a:prstGeom>
        </p:spPr>
        <p:txBody>
          <a:bodyPr vert="horz" wrap="square" lIns="91440" tIns="45720" rIns="91440" bIns="45720" rtlCol="0" anchor="t" anchorCtr="0">
            <a:spAutoFit/>
          </a:bodyPr>
          <a:lstStyle/>
          <a:p>
            <a:pPr marL="90488" defTabSz="914400">
              <a:lnSpc>
                <a:spcPct val="90000"/>
              </a:lnSpc>
              <a:spcBef>
                <a:spcPct val="20000"/>
              </a:spcBef>
              <a:buClr>
                <a:schemeClr val="accent1"/>
              </a:buClr>
              <a:buSzPct val="70000"/>
              <a:defRPr/>
            </a:pPr>
            <a:r>
              <a:rPr lang="en-US" sz="3200" b="1" u="sng" dirty="0"/>
              <a:t>Topics</a:t>
            </a:r>
          </a:p>
          <a:p>
            <a:pPr marL="433388" indent="-342900" defTabSz="914400">
              <a:lnSpc>
                <a:spcPct val="90000"/>
              </a:lnSpc>
              <a:spcBef>
                <a:spcPct val="20000"/>
              </a:spcBef>
              <a:buSzPct val="100000"/>
              <a:buFont typeface="Wingdings" panose="05000000000000000000" pitchFamily="2" charset="2"/>
              <a:buChar char="§"/>
              <a:defRPr/>
            </a:pPr>
            <a:r>
              <a:rPr lang="en-US" sz="2800" dirty="0"/>
              <a:t>Introduction – Jeffrey Dittmer:  Dittmer, Wagoner, and Steele, LLC.</a:t>
            </a:r>
          </a:p>
          <a:p>
            <a:pPr marL="433388" indent="-342900" defTabSz="914400">
              <a:lnSpc>
                <a:spcPct val="90000"/>
              </a:lnSpc>
              <a:spcBef>
                <a:spcPct val="20000"/>
              </a:spcBef>
              <a:buSzPct val="100000"/>
              <a:buFont typeface="Wingdings" panose="05000000000000000000" pitchFamily="2" charset="2"/>
              <a:buChar char="§"/>
              <a:defRPr/>
            </a:pPr>
            <a:r>
              <a:rPr lang="en-US" sz="2800"/>
              <a:t>Deed </a:t>
            </a:r>
            <a:r>
              <a:rPr lang="en-US" sz="2800" dirty="0"/>
              <a:t>Restriction Clarifications</a:t>
            </a:r>
          </a:p>
        </p:txBody>
      </p:sp>
      <p:sp>
        <p:nvSpPr>
          <p:cNvPr id="2" name="Title 1">
            <a:extLst>
              <a:ext uri="{FF2B5EF4-FFF2-40B4-BE49-F238E27FC236}">
                <a16:creationId xmlns:a16="http://schemas.microsoft.com/office/drawing/2014/main" id="{54F1AAAA-971D-FFAA-02B8-0B1D7FB8CE92}"/>
              </a:ext>
            </a:extLst>
          </p:cNvPr>
          <p:cNvSpPr txBox="1">
            <a:spLocks/>
          </p:cNvSpPr>
          <p:nvPr/>
        </p:nvSpPr>
        <p:spPr>
          <a:xfrm>
            <a:off x="257697" y="278535"/>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dirty="0">
                <a:solidFill>
                  <a:srgbClr val="FFFFFF"/>
                </a:solidFill>
              </a:rPr>
              <a:t>Jeffrey Dittmer (Attorney) – Guest Speaker</a:t>
            </a:r>
            <a:endParaRPr lang="en-US" sz="4000" b="1" kern="1200" dirty="0">
              <a:solidFill>
                <a:srgbClr val="FFFFFF"/>
              </a:solidFill>
              <a:latin typeface="+mj-lt"/>
              <a:ea typeface="+mj-ea"/>
              <a:cs typeface="+mj-cs"/>
            </a:endParaRPr>
          </a:p>
        </p:txBody>
      </p:sp>
    </p:spTree>
    <p:extLst>
      <p:ext uri="{BB962C8B-B14F-4D97-AF65-F5344CB8AC3E}">
        <p14:creationId xmlns:p14="http://schemas.microsoft.com/office/powerpoint/2010/main" val="3314851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20CB648-818D-1A02-5AC3-04D1242A7EB0}"/>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9AF5070C-4188-4736-CE13-1B6E9E7765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26C30300-9767-FE41-D5C9-600E82AD37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D131A981-2780-4A17-20F2-7EAD3C624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BB9C0124-F3DA-7667-C71E-F5265AEE3E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1854AE5E-ACF2-67D2-3233-A123C2B0A5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F785E0-8FAA-FF6B-BAA5-49BCDB6B286B}"/>
              </a:ext>
            </a:extLst>
          </p:cNvPr>
          <p:cNvSpPr txBox="1">
            <a:spLocks/>
          </p:cNvSpPr>
          <p:nvPr/>
        </p:nvSpPr>
        <p:spPr>
          <a:xfrm>
            <a:off x="257697" y="278535"/>
            <a:ext cx="11474953"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dirty="0">
                <a:solidFill>
                  <a:srgbClr val="FFFFFF"/>
                </a:solidFill>
              </a:rPr>
              <a:t>Jeffrey Dittmer – Deed Restriction Clarifications</a:t>
            </a:r>
            <a:endParaRPr lang="en-US" sz="4000" b="1" kern="1200" dirty="0">
              <a:solidFill>
                <a:srgbClr val="FFFFFF"/>
              </a:solidFill>
              <a:latin typeface="+mj-lt"/>
              <a:ea typeface="+mj-ea"/>
              <a:cs typeface="+mj-cs"/>
            </a:endParaRPr>
          </a:p>
        </p:txBody>
      </p:sp>
      <p:sp>
        <p:nvSpPr>
          <p:cNvPr id="4" name="Content Placeholder 2">
            <a:extLst>
              <a:ext uri="{FF2B5EF4-FFF2-40B4-BE49-F238E27FC236}">
                <a16:creationId xmlns:a16="http://schemas.microsoft.com/office/drawing/2014/main" id="{16101CAB-08F1-70B8-DC6E-687C79859C96}"/>
              </a:ext>
            </a:extLst>
          </p:cNvPr>
          <p:cNvSpPr txBox="1">
            <a:spLocks/>
          </p:cNvSpPr>
          <p:nvPr/>
        </p:nvSpPr>
        <p:spPr bwMode="auto">
          <a:xfrm>
            <a:off x="257697" y="1875967"/>
            <a:ext cx="10901082" cy="1938992"/>
          </a:xfrm>
          <a:prstGeom prst="rect">
            <a:avLst/>
          </a:prstGeom>
        </p:spPr>
        <p:txBody>
          <a:bodyPr vert="horz" wrap="square" lIns="91440" tIns="45720" rIns="91440" bIns="45720" rtlCol="0" anchor="t"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342900" indent="-342900">
              <a:spcAft>
                <a:spcPts val="1200"/>
              </a:spcAft>
              <a:buFont typeface="Wingdings" panose="05000000000000000000" pitchFamily="2" charset="2"/>
              <a:buChar char="§"/>
            </a:pPr>
            <a:r>
              <a:rPr lang="en-US" sz="2000" b="1" u="heavy" dirty="0"/>
              <a:t>B</a:t>
            </a:r>
            <a:r>
              <a:rPr lang="en-US" sz="2200" b="1" u="heavy" dirty="0"/>
              <a:t>ackground</a:t>
            </a:r>
            <a:r>
              <a:rPr lang="en-US" sz="2200" b="1" dirty="0"/>
              <a:t>:</a:t>
            </a:r>
            <a:r>
              <a:rPr lang="en-US" sz="2200" dirty="0"/>
              <a:t> Sage Creek was developed in several sections with one set of Deed Restrictions for all Sections.</a:t>
            </a:r>
          </a:p>
          <a:p>
            <a:pPr marL="342900" indent="-342900">
              <a:spcAft>
                <a:spcPts val="1200"/>
              </a:spcAft>
              <a:buFont typeface="Wingdings" panose="05000000000000000000" pitchFamily="2" charset="2"/>
              <a:buChar char="§"/>
            </a:pPr>
            <a:r>
              <a:rPr lang="en-US" sz="2200" b="1" u="heavy" dirty="0"/>
              <a:t>Article III</a:t>
            </a:r>
            <a:r>
              <a:rPr lang="en-US" sz="2200" b="1" dirty="0"/>
              <a:t> </a:t>
            </a:r>
            <a:r>
              <a:rPr lang="en-US" sz="2200" dirty="0"/>
              <a:t>of the First Amendment to Restrictions, Covenants, Conditions, and Agreements Controlling the Use of Lots Located in Sage Creek Subdivision , Delaware County, Ohio of record in Official Record 582, Page 422 is instructive:</a:t>
            </a:r>
          </a:p>
        </p:txBody>
      </p:sp>
      <p:pic>
        <p:nvPicPr>
          <p:cNvPr id="3" name="Picture 2">
            <a:extLst>
              <a:ext uri="{FF2B5EF4-FFF2-40B4-BE49-F238E27FC236}">
                <a16:creationId xmlns:a16="http://schemas.microsoft.com/office/drawing/2014/main" id="{C8462FCB-3D0C-FA28-AA7C-A0E4694D21F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6468" y="4100183"/>
            <a:ext cx="11257410" cy="1691017"/>
          </a:xfrm>
          <a:prstGeom prst="rect">
            <a:avLst/>
          </a:prstGeom>
          <a:noFill/>
          <a:ln>
            <a:noFill/>
          </a:ln>
        </p:spPr>
      </p:pic>
    </p:spTree>
    <p:extLst>
      <p:ext uri="{BB962C8B-B14F-4D97-AF65-F5344CB8AC3E}">
        <p14:creationId xmlns:p14="http://schemas.microsoft.com/office/powerpoint/2010/main" val="1674169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74BB18-A3E7-0321-DBE9-B8DE1E6ACC4D}"/>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98299D02-F78E-5F46-D02B-889387BB33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6141F942-47B8-ED02-9F16-B7BD8D1D98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27146252-F564-A924-EB16-9D351E289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E8E2F985-539E-D74A-7D74-B983470F6E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2FBDEC46-DE9A-1339-7293-0356E1EA81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362A78-1D00-D12C-0963-27DA79CD218A}"/>
              </a:ext>
            </a:extLst>
          </p:cNvPr>
          <p:cNvSpPr txBox="1">
            <a:spLocks/>
          </p:cNvSpPr>
          <p:nvPr/>
        </p:nvSpPr>
        <p:spPr>
          <a:xfrm>
            <a:off x="257697" y="278535"/>
            <a:ext cx="11474953"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dirty="0">
                <a:solidFill>
                  <a:srgbClr val="FFFFFF"/>
                </a:solidFill>
              </a:rPr>
              <a:t>Jeffrey Dittmer – Deed Restriction Clarifications (2)</a:t>
            </a:r>
            <a:endParaRPr lang="en-US" sz="4000" b="1" kern="1200" dirty="0">
              <a:solidFill>
                <a:srgbClr val="FFFFFF"/>
              </a:solidFill>
              <a:latin typeface="+mj-lt"/>
              <a:ea typeface="+mj-ea"/>
              <a:cs typeface="+mj-cs"/>
            </a:endParaRPr>
          </a:p>
        </p:txBody>
      </p:sp>
      <p:sp>
        <p:nvSpPr>
          <p:cNvPr id="4" name="Content Placeholder 2">
            <a:extLst>
              <a:ext uri="{FF2B5EF4-FFF2-40B4-BE49-F238E27FC236}">
                <a16:creationId xmlns:a16="http://schemas.microsoft.com/office/drawing/2014/main" id="{63E463D2-ACCA-2BFB-892B-17EBF9CC0C2F}"/>
              </a:ext>
            </a:extLst>
          </p:cNvPr>
          <p:cNvSpPr txBox="1">
            <a:spLocks/>
          </p:cNvSpPr>
          <p:nvPr/>
        </p:nvSpPr>
        <p:spPr bwMode="auto">
          <a:xfrm>
            <a:off x="257697" y="5102137"/>
            <a:ext cx="11285374" cy="1477328"/>
          </a:xfrm>
          <a:prstGeom prst="rect">
            <a:avLst/>
          </a:prstGeom>
        </p:spPr>
        <p:txBody>
          <a:bodyPr vert="horz" wrap="square" lIns="91440" tIns="45720" rIns="91440" bIns="45720" rtlCol="0" anchor="t"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342900" indent="-342900">
              <a:spcAft>
                <a:spcPts val="1200"/>
              </a:spcAft>
              <a:buFont typeface="Wingdings" panose="05000000000000000000" pitchFamily="2" charset="2"/>
              <a:buChar char="§"/>
            </a:pPr>
            <a:r>
              <a:rPr lang="en-US" sz="2000" b="1" dirty="0"/>
              <a:t>Accordingly, </a:t>
            </a:r>
            <a:r>
              <a:rPr lang="en-US" sz="2000" dirty="0"/>
              <a:t>ALL Lot Owners in Sage Creek belong to the association and are governed subject to the Deed Restrictions and Design Guidelines.</a:t>
            </a:r>
          </a:p>
          <a:p>
            <a:pPr marL="342900" indent="-342900">
              <a:spcAft>
                <a:spcPts val="1200"/>
              </a:spcAft>
              <a:buFont typeface="Wingdings" panose="05000000000000000000" pitchFamily="2" charset="2"/>
              <a:buChar char="§"/>
            </a:pPr>
            <a:r>
              <a:rPr lang="en-US" sz="2000" b="1" dirty="0"/>
              <a:t>The HOA must necessarily enforce the governing documents including but not limited to the Deed Restrictions and Design Guidelines as to ALL Lot Owners in Sage Creek.</a:t>
            </a:r>
          </a:p>
        </p:txBody>
      </p:sp>
      <p:pic>
        <p:nvPicPr>
          <p:cNvPr id="5" name="Picture 4">
            <a:extLst>
              <a:ext uri="{FF2B5EF4-FFF2-40B4-BE49-F238E27FC236}">
                <a16:creationId xmlns:a16="http://schemas.microsoft.com/office/drawing/2014/main" id="{167BB416-9DA6-21D6-FF0A-B8F931458C44}"/>
              </a:ext>
            </a:extLst>
          </p:cNvPr>
          <p:cNvPicPr>
            <a:picLocks noChangeAspect="1"/>
          </p:cNvPicPr>
          <p:nvPr/>
        </p:nvPicPr>
        <p:blipFill>
          <a:blip r:embed="rId2"/>
          <a:stretch>
            <a:fillRect/>
          </a:stretch>
        </p:blipFill>
        <p:spPr>
          <a:xfrm>
            <a:off x="1144946" y="1597432"/>
            <a:ext cx="9700454" cy="3283230"/>
          </a:xfrm>
          <a:prstGeom prst="rect">
            <a:avLst/>
          </a:prstGeom>
        </p:spPr>
      </p:pic>
    </p:spTree>
    <p:extLst>
      <p:ext uri="{BB962C8B-B14F-4D97-AF65-F5344CB8AC3E}">
        <p14:creationId xmlns:p14="http://schemas.microsoft.com/office/powerpoint/2010/main" val="2538420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6375C1C-C269-1037-36DC-F53C2A0F25B8}"/>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0CB7B7C8-8BFA-0A8B-2691-55547E0D51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9A09D4D3-85DE-8451-2B6C-41D89C2EE5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A4DC6CA5-6BD2-5A1D-D5DA-82C07E03B5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8F62A0BE-4A66-8012-521A-C8D46D7669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E6181536-471E-B75C-7EAE-66BF65C753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7222E712-E14C-0549-926F-7FBD6DD69766}"/>
              </a:ext>
            </a:extLst>
          </p:cNvPr>
          <p:cNvSpPr txBox="1">
            <a:spLocks/>
          </p:cNvSpPr>
          <p:nvPr/>
        </p:nvSpPr>
        <p:spPr>
          <a:xfrm>
            <a:off x="459346" y="278535"/>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Agenda</a:t>
            </a:r>
          </a:p>
        </p:txBody>
      </p:sp>
      <p:sp>
        <p:nvSpPr>
          <p:cNvPr id="5" name="TextBox 4">
            <a:extLst>
              <a:ext uri="{FF2B5EF4-FFF2-40B4-BE49-F238E27FC236}">
                <a16:creationId xmlns:a16="http://schemas.microsoft.com/office/drawing/2014/main" id="{62C9156C-4A6C-4555-0D85-15E5FE02A72D}"/>
              </a:ext>
            </a:extLst>
          </p:cNvPr>
          <p:cNvSpPr txBox="1"/>
          <p:nvPr/>
        </p:nvSpPr>
        <p:spPr>
          <a:xfrm>
            <a:off x="737418" y="1997838"/>
            <a:ext cx="10373033" cy="3970318"/>
          </a:xfrm>
          <a:prstGeom prst="rect">
            <a:avLst/>
          </a:prstGeom>
          <a:noFill/>
        </p:spPr>
        <p:txBody>
          <a:bodyPr wrap="square" rtlCol="0">
            <a:spAutoFit/>
          </a:bodyPr>
          <a:lstStyle/>
          <a:p>
            <a:pPr marL="457200" indent="-457200">
              <a:buFont typeface="Wingdings" panose="05000000000000000000" pitchFamily="2" charset="2"/>
              <a:buChar char="§"/>
            </a:pPr>
            <a:r>
              <a:rPr lang="en-US" sz="2800" dirty="0"/>
              <a:t>Introductions</a:t>
            </a:r>
          </a:p>
          <a:p>
            <a:pPr marL="457200" indent="-457200">
              <a:buFont typeface="Wingdings" panose="05000000000000000000" pitchFamily="2" charset="2"/>
              <a:buChar char="§"/>
            </a:pPr>
            <a:r>
              <a:rPr lang="en-US" sz="2800" dirty="0"/>
              <a:t>Guest Speaker – Jeffrey Dittmer Sage Creek Attorney</a:t>
            </a:r>
          </a:p>
          <a:p>
            <a:pPr marL="457200" indent="-457200">
              <a:buFont typeface="Wingdings" panose="05000000000000000000" pitchFamily="2" charset="2"/>
              <a:buChar char="§"/>
            </a:pPr>
            <a:r>
              <a:rPr lang="en-US" sz="2800" dirty="0"/>
              <a:t>FY25 Financial Review and 2026 Budget</a:t>
            </a:r>
          </a:p>
          <a:p>
            <a:pPr marL="457200" indent="-457200">
              <a:buFont typeface="Wingdings" panose="05000000000000000000" pitchFamily="2" charset="2"/>
              <a:buChar char="§"/>
            </a:pPr>
            <a:r>
              <a:rPr lang="en-US" sz="2800" dirty="0"/>
              <a:t>Committee Reports</a:t>
            </a:r>
          </a:p>
          <a:p>
            <a:pPr marL="457200" indent="-457200">
              <a:buFont typeface="Wingdings" panose="05000000000000000000" pitchFamily="2" charset="2"/>
              <a:buChar char="§"/>
            </a:pPr>
            <a:r>
              <a:rPr lang="en-US" sz="2800" dirty="0"/>
              <a:t>Road Project Update</a:t>
            </a:r>
          </a:p>
          <a:p>
            <a:pPr marL="457200" indent="-457200">
              <a:buFont typeface="Wingdings" panose="05000000000000000000" pitchFamily="2" charset="2"/>
              <a:buChar char="§"/>
            </a:pPr>
            <a:r>
              <a:rPr lang="en-US" sz="2800" dirty="0"/>
              <a:t>Galena and Surrounding Area Update</a:t>
            </a:r>
          </a:p>
          <a:p>
            <a:pPr marL="457200" indent="-457200">
              <a:buFont typeface="Wingdings" panose="05000000000000000000" pitchFamily="2" charset="2"/>
              <a:buChar char="§"/>
            </a:pPr>
            <a:r>
              <a:rPr lang="en-US" sz="2800" dirty="0"/>
              <a:t>Reminders on community help and assistance</a:t>
            </a:r>
          </a:p>
          <a:p>
            <a:pPr marL="457200" indent="-457200">
              <a:buFont typeface="Wingdings" panose="05000000000000000000" pitchFamily="2" charset="2"/>
              <a:buChar char="§"/>
            </a:pPr>
            <a:r>
              <a:rPr lang="en-US" sz="2800" dirty="0"/>
              <a:t>General Discussion</a:t>
            </a:r>
          </a:p>
          <a:p>
            <a:pPr marL="457200" indent="-457200">
              <a:buFont typeface="Wingdings" panose="05000000000000000000" pitchFamily="2" charset="2"/>
              <a:buChar char="§"/>
            </a:pPr>
            <a:r>
              <a:rPr lang="en-US" sz="2800" dirty="0"/>
              <a:t>Adjournment</a:t>
            </a:r>
          </a:p>
        </p:txBody>
      </p:sp>
      <p:sp>
        <p:nvSpPr>
          <p:cNvPr id="4" name="Rectangle 3">
            <a:extLst>
              <a:ext uri="{FF2B5EF4-FFF2-40B4-BE49-F238E27FC236}">
                <a16:creationId xmlns:a16="http://schemas.microsoft.com/office/drawing/2014/main" id="{4881F5F9-C1DC-A22C-833E-990048FEAD2B}"/>
              </a:ext>
            </a:extLst>
          </p:cNvPr>
          <p:cNvSpPr/>
          <p:nvPr/>
        </p:nvSpPr>
        <p:spPr>
          <a:xfrm>
            <a:off x="737417" y="2872906"/>
            <a:ext cx="9617879" cy="46022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5045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3E0C1F-5D59-52C5-5B06-D14DD3C52133}"/>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E4290C9A-AA3A-2908-37E1-D50676515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022CBCEA-BE8E-62C2-7504-8E0FF5D802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C00390EA-F03D-D338-1901-25C827E9CF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A01ABBFD-3564-1839-2C20-8EFD57E522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BEE38481-1899-6EC7-6F6E-7B12D737E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5901BCD1-DA6E-5B41-0640-F220F2610238}"/>
              </a:ext>
            </a:extLst>
          </p:cNvPr>
          <p:cNvSpPr txBox="1">
            <a:spLocks/>
          </p:cNvSpPr>
          <p:nvPr/>
        </p:nvSpPr>
        <p:spPr bwMode="auto">
          <a:xfrm>
            <a:off x="283027" y="1622745"/>
            <a:ext cx="11732645" cy="4877297"/>
          </a:xfrm>
          <a:prstGeom prst="rect">
            <a:avLst/>
          </a:prstGeom>
        </p:spPr>
        <p:txBody>
          <a:bodyPr vert="horz" wrap="square" lIns="91440" tIns="45720" rIns="91440" bIns="45720" rtlCol="0" anchor="t" anchorCtr="0">
            <a:spAutoFit/>
          </a:bodyPr>
          <a:lstStyle/>
          <a:p>
            <a:pPr marL="90488" defTabSz="914400">
              <a:lnSpc>
                <a:spcPct val="90000"/>
              </a:lnSpc>
              <a:spcBef>
                <a:spcPct val="20000"/>
              </a:spcBef>
              <a:buClr>
                <a:schemeClr val="accent1"/>
              </a:buClr>
              <a:buSzPct val="70000"/>
              <a:defRPr/>
            </a:pPr>
            <a:r>
              <a:rPr lang="en-US" sz="2800" b="1" u="sng" dirty="0"/>
              <a:t>Financials</a:t>
            </a:r>
          </a:p>
          <a:p>
            <a:pPr marL="433388" indent="-342900" defTabSz="914400">
              <a:lnSpc>
                <a:spcPct val="90000"/>
              </a:lnSpc>
              <a:spcBef>
                <a:spcPct val="20000"/>
              </a:spcBef>
              <a:buSzPct val="100000"/>
              <a:buFont typeface="Wingdings" panose="05000000000000000000" pitchFamily="2" charset="2"/>
              <a:buChar char="§"/>
              <a:defRPr/>
            </a:pPr>
            <a:r>
              <a:rPr lang="en-US" sz="2400" b="1" i="1" dirty="0"/>
              <a:t>Revenue</a:t>
            </a:r>
            <a:r>
              <a:rPr lang="en-US" sz="2400" dirty="0"/>
              <a:t>: Revenue for 2025 was </a:t>
            </a:r>
            <a:r>
              <a:rPr lang="en-US" sz="2400" b="1" dirty="0"/>
              <a:t>$64,641 </a:t>
            </a:r>
            <a:r>
              <a:rPr lang="en-US" sz="2400" dirty="0"/>
              <a:t>(includes both Operating &amp; Road Funds)</a:t>
            </a:r>
          </a:p>
          <a:p>
            <a:pPr marL="433388" indent="-342900" defTabSz="914400">
              <a:lnSpc>
                <a:spcPct val="90000"/>
              </a:lnSpc>
              <a:spcBef>
                <a:spcPct val="20000"/>
              </a:spcBef>
              <a:buSzPct val="100000"/>
              <a:buFont typeface="Wingdings" panose="05000000000000000000" pitchFamily="2" charset="2"/>
              <a:buChar char="§"/>
              <a:defRPr/>
            </a:pPr>
            <a:r>
              <a:rPr lang="en-US" sz="2400" b="1" i="1" dirty="0"/>
              <a:t>Expenses</a:t>
            </a:r>
            <a:r>
              <a:rPr lang="en-US" sz="2400" dirty="0"/>
              <a:t>: Expenses to date are </a:t>
            </a:r>
            <a:r>
              <a:rPr lang="en-US" sz="2400" b="1" dirty="0"/>
              <a:t>$52,673 </a:t>
            </a:r>
            <a:r>
              <a:rPr lang="en-US" sz="2400" dirty="0"/>
              <a:t>(reduced from Q3 due to $9,510 insurance reimbursement)</a:t>
            </a:r>
            <a:endParaRPr lang="en-US" sz="2400" u="sng" dirty="0"/>
          </a:p>
          <a:p>
            <a:pPr marL="433388" indent="-342900" defTabSz="914400">
              <a:lnSpc>
                <a:spcPct val="90000"/>
              </a:lnSpc>
              <a:spcBef>
                <a:spcPct val="20000"/>
              </a:spcBef>
              <a:buSzPct val="100000"/>
              <a:buFont typeface="Wingdings" panose="05000000000000000000" pitchFamily="2" charset="2"/>
              <a:buChar char="§"/>
              <a:defRPr/>
            </a:pPr>
            <a:r>
              <a:rPr lang="en-US" sz="2400" b="1" i="1" u="sng" dirty="0"/>
              <a:t>Expense Variance</a:t>
            </a:r>
            <a:r>
              <a:rPr lang="en-US" sz="2400" u="sng" dirty="0"/>
              <a:t>:</a:t>
            </a:r>
            <a:r>
              <a:rPr lang="en-US" sz="2400" dirty="0"/>
              <a:t> Expenses were </a:t>
            </a:r>
            <a:r>
              <a:rPr lang="en-US" sz="2400" b="1" dirty="0"/>
              <a:t>$17,263 </a:t>
            </a:r>
            <a:r>
              <a:rPr lang="en-US" sz="2400" dirty="0"/>
              <a:t>above plan as follows:</a:t>
            </a:r>
          </a:p>
          <a:p>
            <a:pPr marL="890588" lvl="1" indent="-342900" defTabSz="914400">
              <a:lnSpc>
                <a:spcPct val="90000"/>
              </a:lnSpc>
              <a:spcBef>
                <a:spcPct val="20000"/>
              </a:spcBef>
              <a:buSzPct val="100000"/>
              <a:buFont typeface="Wingdings" panose="05000000000000000000" pitchFamily="2" charset="2"/>
              <a:buChar char="ü"/>
              <a:defRPr/>
            </a:pPr>
            <a:r>
              <a:rPr lang="en-US" sz="2400" dirty="0"/>
              <a:t>Snow Removal:  </a:t>
            </a:r>
            <a:r>
              <a:rPr lang="en-US" sz="2400" i="1" dirty="0"/>
              <a:t>+$5,680</a:t>
            </a:r>
          </a:p>
          <a:p>
            <a:pPr marL="890588" lvl="1" indent="-342900" defTabSz="914400">
              <a:lnSpc>
                <a:spcPct val="90000"/>
              </a:lnSpc>
              <a:spcBef>
                <a:spcPct val="20000"/>
              </a:spcBef>
              <a:buSzPct val="100000"/>
              <a:buFont typeface="Wingdings" panose="05000000000000000000" pitchFamily="2" charset="2"/>
              <a:buChar char="ü"/>
              <a:defRPr/>
            </a:pPr>
            <a:r>
              <a:rPr lang="en-US" sz="2400" dirty="0"/>
              <a:t>Legal: 		     </a:t>
            </a:r>
            <a:r>
              <a:rPr lang="en-US" sz="2400" i="1" dirty="0"/>
              <a:t>+$9,173     </a:t>
            </a:r>
            <a:r>
              <a:rPr lang="en-US" sz="2000" dirty="0"/>
              <a:t>(Reduction from Q3 report due to insurance reimbursement)</a:t>
            </a:r>
            <a:endParaRPr lang="en-US" sz="2400" dirty="0"/>
          </a:p>
          <a:p>
            <a:pPr marL="890588" lvl="1" indent="-342900" defTabSz="914400">
              <a:lnSpc>
                <a:spcPct val="90000"/>
              </a:lnSpc>
              <a:spcBef>
                <a:spcPct val="20000"/>
              </a:spcBef>
              <a:buSzPct val="100000"/>
              <a:buFont typeface="Wingdings" panose="05000000000000000000" pitchFamily="2" charset="2"/>
              <a:buChar char="ü"/>
              <a:defRPr/>
            </a:pPr>
            <a:r>
              <a:rPr lang="en-US" sz="2400" dirty="0"/>
              <a:t>Gate Repair: 	     </a:t>
            </a:r>
            <a:r>
              <a:rPr lang="en-US" sz="2400" i="1" dirty="0"/>
              <a:t>+$1,131</a:t>
            </a:r>
          </a:p>
          <a:p>
            <a:pPr marL="890588" lvl="1" indent="-342900" defTabSz="914400">
              <a:lnSpc>
                <a:spcPct val="90000"/>
              </a:lnSpc>
              <a:spcBef>
                <a:spcPct val="20000"/>
              </a:spcBef>
              <a:buSzPct val="100000"/>
              <a:buFont typeface="Wingdings" panose="05000000000000000000" pitchFamily="2" charset="2"/>
              <a:buChar char="ü"/>
              <a:defRPr/>
            </a:pPr>
            <a:r>
              <a:rPr lang="en-US" sz="2400" dirty="0"/>
              <a:t>Other:		      </a:t>
            </a:r>
            <a:r>
              <a:rPr lang="en-US" sz="2400" i="1" dirty="0"/>
              <a:t>+$1,123    </a:t>
            </a:r>
            <a:r>
              <a:rPr lang="en-US" sz="2000" dirty="0"/>
              <a:t>(Other puts/takes account for the additional $1K)</a:t>
            </a:r>
          </a:p>
          <a:p>
            <a:pPr marL="890588" lvl="1" indent="-342900" defTabSz="914400">
              <a:lnSpc>
                <a:spcPct val="90000"/>
              </a:lnSpc>
              <a:spcBef>
                <a:spcPct val="20000"/>
              </a:spcBef>
              <a:buSzPct val="100000"/>
              <a:buFont typeface="Wingdings" panose="05000000000000000000" pitchFamily="2" charset="2"/>
              <a:buChar char="ü"/>
              <a:defRPr/>
            </a:pPr>
            <a:endParaRPr lang="en-US" sz="2400" dirty="0"/>
          </a:p>
          <a:p>
            <a:pPr marL="433388" indent="-342900" defTabSz="914400">
              <a:lnSpc>
                <a:spcPct val="90000"/>
              </a:lnSpc>
              <a:spcBef>
                <a:spcPct val="20000"/>
              </a:spcBef>
              <a:buSzPct val="100000"/>
              <a:buFont typeface="Wingdings" panose="05000000000000000000" pitchFamily="2" charset="2"/>
              <a:buChar char="§"/>
              <a:defRPr/>
            </a:pPr>
            <a:r>
              <a:rPr lang="en-US" sz="2400" dirty="0"/>
              <a:t>For reference, 2024 expenses were +$24.6K over budget.</a:t>
            </a:r>
          </a:p>
          <a:p>
            <a:pPr marL="433388" indent="-342900" defTabSz="914400">
              <a:lnSpc>
                <a:spcPct val="90000"/>
              </a:lnSpc>
              <a:spcBef>
                <a:spcPct val="20000"/>
              </a:spcBef>
              <a:buSzPct val="100000"/>
              <a:buFont typeface="Wingdings" panose="05000000000000000000" pitchFamily="2" charset="2"/>
              <a:buChar char="§"/>
              <a:defRPr/>
            </a:pPr>
            <a:r>
              <a:rPr lang="en-US" sz="2400" dirty="0"/>
              <a:t>Next year’s budget we’ll use our past average expenses with a few exceptions.</a:t>
            </a:r>
          </a:p>
        </p:txBody>
      </p:sp>
      <p:sp>
        <p:nvSpPr>
          <p:cNvPr id="2" name="Title 1">
            <a:extLst>
              <a:ext uri="{FF2B5EF4-FFF2-40B4-BE49-F238E27FC236}">
                <a16:creationId xmlns:a16="http://schemas.microsoft.com/office/drawing/2014/main" id="{ACD2130F-228D-00D0-F2B0-48BE568C1BC2}"/>
              </a:ext>
            </a:extLst>
          </p:cNvPr>
          <p:cNvSpPr txBox="1">
            <a:spLocks/>
          </p:cNvSpPr>
          <p:nvPr/>
        </p:nvSpPr>
        <p:spPr>
          <a:xfrm>
            <a:off x="257697" y="278535"/>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FY25 Financial Summary</a:t>
            </a:r>
          </a:p>
        </p:txBody>
      </p:sp>
    </p:spTree>
    <p:extLst>
      <p:ext uri="{BB962C8B-B14F-4D97-AF65-F5344CB8AC3E}">
        <p14:creationId xmlns:p14="http://schemas.microsoft.com/office/powerpoint/2010/main" val="3762796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BC9673C-616D-C7D9-7F96-BC27BA563005}"/>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52866DE9-A108-1355-57FA-771C41A03C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A6EF1762-ADC4-DF2C-AACA-B6EA850E0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0F8954DF-0439-06DC-DEF9-AAAB8BA29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81C629A5-8589-2178-862B-2C5953B4FE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C7262038-B880-AABE-14C8-B8FA725D1A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6FCEA48F-C24C-AE88-9327-C2BBBFB915F6}"/>
              </a:ext>
            </a:extLst>
          </p:cNvPr>
          <p:cNvSpPr txBox="1">
            <a:spLocks/>
          </p:cNvSpPr>
          <p:nvPr/>
        </p:nvSpPr>
        <p:spPr bwMode="auto">
          <a:xfrm>
            <a:off x="283027" y="1622745"/>
            <a:ext cx="11732645" cy="888513"/>
          </a:xfrm>
          <a:prstGeom prst="rect">
            <a:avLst/>
          </a:prstGeom>
        </p:spPr>
        <p:txBody>
          <a:bodyPr vert="horz" wrap="square" lIns="91440" tIns="45720" rIns="91440" bIns="45720" rtlCol="0" anchor="t" anchorCtr="0">
            <a:spAutoFit/>
          </a:bodyPr>
          <a:lstStyle/>
          <a:p>
            <a:pPr marL="90488" defTabSz="914400">
              <a:lnSpc>
                <a:spcPct val="90000"/>
              </a:lnSpc>
              <a:spcBef>
                <a:spcPct val="20000"/>
              </a:spcBef>
              <a:buClr>
                <a:schemeClr val="accent1"/>
              </a:buClr>
              <a:buSzPct val="70000"/>
              <a:defRPr/>
            </a:pPr>
            <a:r>
              <a:rPr lang="en-US" sz="2800" b="1" u="sng" dirty="0"/>
              <a:t>Financials</a:t>
            </a:r>
          </a:p>
          <a:p>
            <a:pPr marL="433388" indent="-342900" defTabSz="914400">
              <a:lnSpc>
                <a:spcPct val="90000"/>
              </a:lnSpc>
              <a:spcBef>
                <a:spcPct val="20000"/>
              </a:spcBef>
              <a:buSzPct val="100000"/>
              <a:buFont typeface="Wingdings" panose="05000000000000000000" pitchFamily="2" charset="2"/>
              <a:buChar char="§"/>
              <a:defRPr/>
            </a:pPr>
            <a:r>
              <a:rPr lang="en-US" sz="2400" dirty="0"/>
              <a:t>Table of prior slide</a:t>
            </a:r>
          </a:p>
        </p:txBody>
      </p:sp>
      <p:sp>
        <p:nvSpPr>
          <p:cNvPr id="2" name="Title 1">
            <a:extLst>
              <a:ext uri="{FF2B5EF4-FFF2-40B4-BE49-F238E27FC236}">
                <a16:creationId xmlns:a16="http://schemas.microsoft.com/office/drawing/2014/main" id="{F7D2105A-6AB6-EDA8-2D83-B2AF2CC1E472}"/>
              </a:ext>
            </a:extLst>
          </p:cNvPr>
          <p:cNvSpPr txBox="1">
            <a:spLocks/>
          </p:cNvSpPr>
          <p:nvPr/>
        </p:nvSpPr>
        <p:spPr>
          <a:xfrm>
            <a:off x="257697" y="278535"/>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FY25 Financial Summary</a:t>
            </a:r>
          </a:p>
        </p:txBody>
      </p:sp>
      <p:pic>
        <p:nvPicPr>
          <p:cNvPr id="7" name="Picture 6">
            <a:extLst>
              <a:ext uri="{FF2B5EF4-FFF2-40B4-BE49-F238E27FC236}">
                <a16:creationId xmlns:a16="http://schemas.microsoft.com/office/drawing/2014/main" id="{1E96983C-751D-4F19-C6A3-85D062974AAD}"/>
              </a:ext>
            </a:extLst>
          </p:cNvPr>
          <p:cNvPicPr>
            <a:picLocks noChangeAspect="1"/>
          </p:cNvPicPr>
          <p:nvPr/>
        </p:nvPicPr>
        <p:blipFill>
          <a:blip r:embed="rId2"/>
          <a:stretch>
            <a:fillRect/>
          </a:stretch>
        </p:blipFill>
        <p:spPr>
          <a:xfrm>
            <a:off x="459350" y="2543260"/>
            <a:ext cx="7388825" cy="3494715"/>
          </a:xfrm>
          <a:prstGeom prst="rect">
            <a:avLst/>
          </a:prstGeom>
        </p:spPr>
      </p:pic>
      <p:sp>
        <p:nvSpPr>
          <p:cNvPr id="8" name="Oval 7">
            <a:extLst>
              <a:ext uri="{FF2B5EF4-FFF2-40B4-BE49-F238E27FC236}">
                <a16:creationId xmlns:a16="http://schemas.microsoft.com/office/drawing/2014/main" id="{23AB528C-B2C5-4893-665B-8706F6DE8F50}"/>
              </a:ext>
            </a:extLst>
          </p:cNvPr>
          <p:cNvSpPr/>
          <p:nvPr/>
        </p:nvSpPr>
        <p:spPr>
          <a:xfrm>
            <a:off x="6695768" y="5643716"/>
            <a:ext cx="1152407" cy="404091"/>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1161F5EB-6D4B-E95D-CAC6-1458DD72FB9E}"/>
              </a:ext>
            </a:extLst>
          </p:cNvPr>
          <p:cNvSpPr txBox="1">
            <a:spLocks/>
          </p:cNvSpPr>
          <p:nvPr/>
        </p:nvSpPr>
        <p:spPr bwMode="auto">
          <a:xfrm>
            <a:off x="8002725" y="2536571"/>
            <a:ext cx="3601448" cy="2617896"/>
          </a:xfrm>
          <a:prstGeom prst="rect">
            <a:avLst/>
          </a:prstGeom>
        </p:spPr>
        <p:txBody>
          <a:bodyPr vert="horz" wrap="square" lIns="91440" tIns="45720" rIns="91440" bIns="45720" rtlCol="0" anchor="t" anchorCtr="0">
            <a:spAutoFit/>
          </a:bodyPr>
          <a:lstStyle/>
          <a:p>
            <a:pPr marL="433388" indent="-342900" defTabSz="914400">
              <a:lnSpc>
                <a:spcPct val="90000"/>
              </a:lnSpc>
              <a:spcBef>
                <a:spcPct val="20000"/>
              </a:spcBef>
              <a:buSzPct val="100000"/>
              <a:buFont typeface="Wingdings" panose="05000000000000000000" pitchFamily="2" charset="2"/>
              <a:buChar char="§"/>
              <a:defRPr/>
            </a:pPr>
            <a:r>
              <a:rPr lang="en-US" sz="2000" dirty="0"/>
              <a:t>Income slightly less due to greater CD income in prior year</a:t>
            </a:r>
          </a:p>
          <a:p>
            <a:pPr marL="433388" indent="-342900" defTabSz="914400">
              <a:lnSpc>
                <a:spcPct val="90000"/>
              </a:lnSpc>
              <a:spcBef>
                <a:spcPct val="20000"/>
              </a:spcBef>
              <a:buSzPct val="100000"/>
              <a:buFont typeface="Wingdings" panose="05000000000000000000" pitchFamily="2" charset="2"/>
              <a:buChar char="§"/>
              <a:defRPr/>
            </a:pPr>
            <a:r>
              <a:rPr lang="en-US" sz="2000" dirty="0"/>
              <a:t>Expense overages:</a:t>
            </a:r>
          </a:p>
          <a:p>
            <a:pPr marL="890588" lvl="1" indent="-342900" defTabSz="914400">
              <a:lnSpc>
                <a:spcPct val="90000"/>
              </a:lnSpc>
              <a:spcBef>
                <a:spcPct val="20000"/>
              </a:spcBef>
              <a:buSzPct val="100000"/>
              <a:buFont typeface="Wingdings" panose="05000000000000000000" pitchFamily="2" charset="2"/>
              <a:buChar char="ü"/>
              <a:defRPr/>
            </a:pPr>
            <a:r>
              <a:rPr lang="en-US" sz="2000" dirty="0"/>
              <a:t>Snow:  $5,680</a:t>
            </a:r>
          </a:p>
          <a:p>
            <a:pPr marL="890588" lvl="1" indent="-342900" defTabSz="914400">
              <a:lnSpc>
                <a:spcPct val="90000"/>
              </a:lnSpc>
              <a:spcBef>
                <a:spcPct val="20000"/>
              </a:spcBef>
              <a:buSzPct val="100000"/>
              <a:buFont typeface="Wingdings" panose="05000000000000000000" pitchFamily="2" charset="2"/>
              <a:buChar char="ü"/>
              <a:defRPr/>
            </a:pPr>
            <a:r>
              <a:rPr lang="en-US" sz="2000" dirty="0"/>
              <a:t>Legal:   $9,173</a:t>
            </a:r>
          </a:p>
          <a:p>
            <a:pPr marL="890588" lvl="1" indent="-342900" defTabSz="914400">
              <a:lnSpc>
                <a:spcPct val="90000"/>
              </a:lnSpc>
              <a:spcBef>
                <a:spcPct val="20000"/>
              </a:spcBef>
              <a:buSzPct val="100000"/>
              <a:buFont typeface="Wingdings" panose="05000000000000000000" pitchFamily="2" charset="2"/>
              <a:buChar char="ü"/>
              <a:defRPr/>
            </a:pPr>
            <a:r>
              <a:rPr lang="en-US" sz="2000" dirty="0"/>
              <a:t>Gate:    $1,131</a:t>
            </a:r>
          </a:p>
          <a:p>
            <a:pPr marL="890588" lvl="1" indent="-342900" defTabSz="914400">
              <a:lnSpc>
                <a:spcPct val="90000"/>
              </a:lnSpc>
              <a:spcBef>
                <a:spcPct val="20000"/>
              </a:spcBef>
              <a:buSzPct val="100000"/>
              <a:buFont typeface="Wingdings" panose="05000000000000000000" pitchFamily="2" charset="2"/>
              <a:buChar char="ü"/>
              <a:defRPr/>
            </a:pPr>
            <a:r>
              <a:rPr lang="en-US" sz="2000" dirty="0"/>
              <a:t>Other:  $1,279</a:t>
            </a:r>
          </a:p>
        </p:txBody>
      </p:sp>
    </p:spTree>
    <p:extLst>
      <p:ext uri="{BB962C8B-B14F-4D97-AF65-F5344CB8AC3E}">
        <p14:creationId xmlns:p14="http://schemas.microsoft.com/office/powerpoint/2010/main" val="1388577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B97150B-107C-A642-7008-EBCCA4970925}"/>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6D787BD5-C6B4-0D6A-01A3-36CEEF43F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4873627B-B43D-C7E8-CE61-9AEFC9B7446E}"/>
              </a:ext>
            </a:extLst>
          </p:cNvPr>
          <p:cNvPicPr>
            <a:picLocks noChangeAspect="1"/>
          </p:cNvPicPr>
          <p:nvPr/>
        </p:nvPicPr>
        <p:blipFill>
          <a:blip r:embed="rId2"/>
          <a:stretch>
            <a:fillRect/>
          </a:stretch>
        </p:blipFill>
        <p:spPr>
          <a:xfrm>
            <a:off x="856125" y="2511257"/>
            <a:ext cx="8432168" cy="4130957"/>
          </a:xfrm>
          <a:prstGeom prst="rect">
            <a:avLst/>
          </a:prstGeom>
        </p:spPr>
      </p:pic>
      <p:sp>
        <p:nvSpPr>
          <p:cNvPr id="51" name="Rectangle 50">
            <a:extLst>
              <a:ext uri="{FF2B5EF4-FFF2-40B4-BE49-F238E27FC236}">
                <a16:creationId xmlns:a16="http://schemas.microsoft.com/office/drawing/2014/main" id="{594EFDF0-4485-FF52-26F1-0AEA30DC3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762675C0-B14E-7E04-A47F-2EAF75FFC3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E7F83BB7-80FF-49BA-42FA-6AC47BC3C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B69F44D9-CAA9-1166-4C09-857A5EA54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4E20D626-157C-AEB9-820E-D5893692F43F}"/>
              </a:ext>
            </a:extLst>
          </p:cNvPr>
          <p:cNvSpPr txBox="1">
            <a:spLocks/>
          </p:cNvSpPr>
          <p:nvPr/>
        </p:nvSpPr>
        <p:spPr bwMode="auto">
          <a:xfrm>
            <a:off x="283028" y="1622745"/>
            <a:ext cx="11440886" cy="888513"/>
          </a:xfrm>
          <a:prstGeom prst="rect">
            <a:avLst/>
          </a:prstGeom>
        </p:spPr>
        <p:txBody>
          <a:bodyPr vert="horz" lIns="91440" tIns="45720" rIns="91440" bIns="45720" rtlCol="0" anchor="t" anchorCtr="0">
            <a:spAutoFit/>
          </a:bodyPr>
          <a:lstStyle/>
          <a:p>
            <a:pPr marL="90488" defTabSz="914400">
              <a:lnSpc>
                <a:spcPct val="90000"/>
              </a:lnSpc>
              <a:spcBef>
                <a:spcPct val="20000"/>
              </a:spcBef>
              <a:buClr>
                <a:schemeClr val="accent1"/>
              </a:buClr>
              <a:buSzPct val="70000"/>
              <a:defRPr/>
            </a:pPr>
            <a:r>
              <a:rPr lang="en-US" sz="2800" b="1" u="sng" dirty="0"/>
              <a:t>Financials</a:t>
            </a:r>
          </a:p>
          <a:p>
            <a:pPr marL="433388" indent="-342900" defTabSz="914400">
              <a:lnSpc>
                <a:spcPct val="90000"/>
              </a:lnSpc>
              <a:spcBef>
                <a:spcPct val="20000"/>
              </a:spcBef>
              <a:buSzPct val="100000"/>
              <a:buFont typeface="Arial" panose="020B0604020202020204" pitchFamily="34" charset="0"/>
              <a:buChar char="•"/>
              <a:defRPr/>
            </a:pPr>
            <a:r>
              <a:rPr lang="en-US" sz="2400" dirty="0"/>
              <a:t>10Y Average Expenses shown below (Avg = $40,645)</a:t>
            </a:r>
          </a:p>
        </p:txBody>
      </p:sp>
      <p:sp>
        <p:nvSpPr>
          <p:cNvPr id="6" name="Oval 5">
            <a:extLst>
              <a:ext uri="{FF2B5EF4-FFF2-40B4-BE49-F238E27FC236}">
                <a16:creationId xmlns:a16="http://schemas.microsoft.com/office/drawing/2014/main" id="{F3763AB3-2622-2AA5-6FE2-40D21B7754D2}"/>
              </a:ext>
            </a:extLst>
          </p:cNvPr>
          <p:cNvSpPr/>
          <p:nvPr/>
        </p:nvSpPr>
        <p:spPr>
          <a:xfrm>
            <a:off x="1623377" y="3512053"/>
            <a:ext cx="903514" cy="413657"/>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peech Bubble: Rectangle with Corners Rounded 7">
            <a:extLst>
              <a:ext uri="{FF2B5EF4-FFF2-40B4-BE49-F238E27FC236}">
                <a16:creationId xmlns:a16="http://schemas.microsoft.com/office/drawing/2014/main" id="{308065A0-4B2F-E1F6-C6C7-0E561D19194D}"/>
              </a:ext>
            </a:extLst>
          </p:cNvPr>
          <p:cNvSpPr/>
          <p:nvPr/>
        </p:nvSpPr>
        <p:spPr>
          <a:xfrm>
            <a:off x="1912168" y="2715579"/>
            <a:ext cx="1204657" cy="413657"/>
          </a:xfrm>
          <a:prstGeom prst="wedgeRoundRectCallout">
            <a:avLst>
              <a:gd name="adj1" fmla="val -40587"/>
              <a:gd name="adj2" fmla="val 125266"/>
              <a:gd name="adj3" fmla="val 16667"/>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+$15K </a:t>
            </a:r>
          </a:p>
          <a:p>
            <a:pPr algn="ctr"/>
            <a:r>
              <a:rPr lang="en-US" sz="1100" b="1" dirty="0">
                <a:solidFill>
                  <a:schemeClr val="tx1"/>
                </a:solidFill>
              </a:rPr>
              <a:t>Road Expense</a:t>
            </a:r>
          </a:p>
        </p:txBody>
      </p:sp>
      <p:sp>
        <p:nvSpPr>
          <p:cNvPr id="9" name="Oval 8">
            <a:extLst>
              <a:ext uri="{FF2B5EF4-FFF2-40B4-BE49-F238E27FC236}">
                <a16:creationId xmlns:a16="http://schemas.microsoft.com/office/drawing/2014/main" id="{17BE4D34-13C4-709F-BE3A-F528E7FE7D4A}"/>
              </a:ext>
            </a:extLst>
          </p:cNvPr>
          <p:cNvSpPr/>
          <p:nvPr/>
        </p:nvSpPr>
        <p:spPr>
          <a:xfrm>
            <a:off x="5276060" y="2686082"/>
            <a:ext cx="903514" cy="413657"/>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peech Bubble: Rectangle with Corners Rounded 9">
            <a:extLst>
              <a:ext uri="{FF2B5EF4-FFF2-40B4-BE49-F238E27FC236}">
                <a16:creationId xmlns:a16="http://schemas.microsoft.com/office/drawing/2014/main" id="{6C488534-5C6A-D533-CA06-8C83E5D61841}"/>
              </a:ext>
            </a:extLst>
          </p:cNvPr>
          <p:cNvSpPr/>
          <p:nvPr/>
        </p:nvSpPr>
        <p:spPr>
          <a:xfrm>
            <a:off x="6003471" y="3563497"/>
            <a:ext cx="1204657" cy="413657"/>
          </a:xfrm>
          <a:prstGeom prst="wedgeRoundRectCallout">
            <a:avLst>
              <a:gd name="adj1" fmla="val -48749"/>
              <a:gd name="adj2" fmla="val -150455"/>
              <a:gd name="adj3" fmla="val 16667"/>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+$32K </a:t>
            </a:r>
          </a:p>
          <a:p>
            <a:pPr algn="ctr"/>
            <a:r>
              <a:rPr lang="en-US" sz="1100" b="1" dirty="0">
                <a:solidFill>
                  <a:schemeClr val="tx1"/>
                </a:solidFill>
              </a:rPr>
              <a:t>Road Expense</a:t>
            </a:r>
          </a:p>
        </p:txBody>
      </p:sp>
      <p:sp>
        <p:nvSpPr>
          <p:cNvPr id="11" name="Oval 10">
            <a:extLst>
              <a:ext uri="{FF2B5EF4-FFF2-40B4-BE49-F238E27FC236}">
                <a16:creationId xmlns:a16="http://schemas.microsoft.com/office/drawing/2014/main" id="{09A84DCE-5938-04A7-10CA-2E89FCFDC9B8}"/>
              </a:ext>
            </a:extLst>
          </p:cNvPr>
          <p:cNvSpPr/>
          <p:nvPr/>
        </p:nvSpPr>
        <p:spPr>
          <a:xfrm>
            <a:off x="7477214" y="3159772"/>
            <a:ext cx="903514" cy="413657"/>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50406934-C02F-896C-1BB6-D60870A9A67C}"/>
              </a:ext>
            </a:extLst>
          </p:cNvPr>
          <p:cNvSpPr/>
          <p:nvPr/>
        </p:nvSpPr>
        <p:spPr>
          <a:xfrm>
            <a:off x="8298425" y="3350454"/>
            <a:ext cx="826465" cy="413657"/>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peech Bubble: Rectangle with Corners Rounded 12">
            <a:extLst>
              <a:ext uri="{FF2B5EF4-FFF2-40B4-BE49-F238E27FC236}">
                <a16:creationId xmlns:a16="http://schemas.microsoft.com/office/drawing/2014/main" id="{746C3C4C-FDEB-03B0-795E-55FB31C13532}"/>
              </a:ext>
            </a:extLst>
          </p:cNvPr>
          <p:cNvSpPr/>
          <p:nvPr/>
        </p:nvSpPr>
        <p:spPr>
          <a:xfrm>
            <a:off x="6605799" y="2573200"/>
            <a:ext cx="1204657" cy="413657"/>
          </a:xfrm>
          <a:prstGeom prst="wedgeRoundRectCallout">
            <a:avLst>
              <a:gd name="adj1" fmla="val 58172"/>
              <a:gd name="adj2" fmla="val 84860"/>
              <a:gd name="adj3" fmla="val 16667"/>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+$19K </a:t>
            </a:r>
          </a:p>
          <a:p>
            <a:pPr algn="ctr"/>
            <a:r>
              <a:rPr lang="en-US" sz="1100" b="1" dirty="0">
                <a:solidFill>
                  <a:schemeClr val="tx1"/>
                </a:solidFill>
              </a:rPr>
              <a:t>Gate Repair</a:t>
            </a:r>
          </a:p>
        </p:txBody>
      </p:sp>
      <p:sp>
        <p:nvSpPr>
          <p:cNvPr id="14" name="Speech Bubble: Rectangle with Corners Rounded 13">
            <a:extLst>
              <a:ext uri="{FF2B5EF4-FFF2-40B4-BE49-F238E27FC236}">
                <a16:creationId xmlns:a16="http://schemas.microsoft.com/office/drawing/2014/main" id="{9F73820C-B2BC-C1B1-01EF-D1E679F75F90}"/>
              </a:ext>
            </a:extLst>
          </p:cNvPr>
          <p:cNvSpPr/>
          <p:nvPr/>
        </p:nvSpPr>
        <p:spPr>
          <a:xfrm>
            <a:off x="9405403" y="2650369"/>
            <a:ext cx="1478030" cy="514935"/>
          </a:xfrm>
          <a:prstGeom prst="wedgeRoundRectCallout">
            <a:avLst>
              <a:gd name="adj1" fmla="val -78131"/>
              <a:gd name="adj2" fmla="val 94368"/>
              <a:gd name="adj3" fmla="val 16667"/>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+17.2K</a:t>
            </a:r>
          </a:p>
          <a:p>
            <a:pPr algn="ctr"/>
            <a:r>
              <a:rPr lang="en-US" sz="1100" b="1" dirty="0">
                <a:solidFill>
                  <a:schemeClr val="tx1"/>
                </a:solidFill>
              </a:rPr>
              <a:t>(Snow, Legal, Gate)</a:t>
            </a:r>
          </a:p>
        </p:txBody>
      </p:sp>
      <p:sp>
        <p:nvSpPr>
          <p:cNvPr id="17" name="Speech Bubble: Rectangle with Corners Rounded 16">
            <a:extLst>
              <a:ext uri="{FF2B5EF4-FFF2-40B4-BE49-F238E27FC236}">
                <a16:creationId xmlns:a16="http://schemas.microsoft.com/office/drawing/2014/main" id="{8F2EB45E-3FDB-5E45-6ED4-4E0D10ECA0DF}"/>
              </a:ext>
            </a:extLst>
          </p:cNvPr>
          <p:cNvSpPr/>
          <p:nvPr/>
        </p:nvSpPr>
        <p:spPr>
          <a:xfrm>
            <a:off x="9965496" y="3956250"/>
            <a:ext cx="1758418" cy="413657"/>
          </a:xfrm>
          <a:prstGeom prst="wedgeRoundRectCallout">
            <a:avLst>
              <a:gd name="adj1" fmla="val -126287"/>
              <a:gd name="adj2" fmla="val 11175"/>
              <a:gd name="adj3" fmla="val 16667"/>
            </a:avLst>
          </a:prstGeom>
          <a:noFill/>
          <a:ln w="381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10Y Average Expense: $40,645</a:t>
            </a:r>
          </a:p>
        </p:txBody>
      </p:sp>
      <p:sp>
        <p:nvSpPr>
          <p:cNvPr id="5" name="Title 1">
            <a:extLst>
              <a:ext uri="{FF2B5EF4-FFF2-40B4-BE49-F238E27FC236}">
                <a16:creationId xmlns:a16="http://schemas.microsoft.com/office/drawing/2014/main" id="{16FBB159-E4A6-248A-A122-379E03100DF7}"/>
              </a:ext>
            </a:extLst>
          </p:cNvPr>
          <p:cNvSpPr txBox="1">
            <a:spLocks/>
          </p:cNvSpPr>
          <p:nvPr/>
        </p:nvSpPr>
        <p:spPr>
          <a:xfrm>
            <a:off x="257697" y="278535"/>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FY25 Financial Summary</a:t>
            </a:r>
          </a:p>
        </p:txBody>
      </p:sp>
    </p:spTree>
    <p:extLst>
      <p:ext uri="{BB962C8B-B14F-4D97-AF65-F5344CB8AC3E}">
        <p14:creationId xmlns:p14="http://schemas.microsoft.com/office/powerpoint/2010/main" val="826837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2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1500"/>
                                        <p:tgtEl>
                                          <p:spTgt spid="6"/>
                                        </p:tgtEl>
                                      </p:cBhvr>
                                    </p:animEffect>
                                  </p:childTnLst>
                                </p:cTn>
                              </p:par>
                            </p:childTnLst>
                          </p:cTn>
                        </p:par>
                        <p:par>
                          <p:cTn id="13" fill="hold">
                            <p:stCondLst>
                              <p:cond delay="1500"/>
                            </p:stCondLst>
                            <p:childTnLst>
                              <p:par>
                                <p:cTn id="14" presetID="22" presetClass="entr" presetSubtype="4"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1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1500"/>
                                        <p:tgtEl>
                                          <p:spTgt spid="9"/>
                                        </p:tgtEl>
                                      </p:cBhvr>
                                    </p:animEffect>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up)">
                                      <p:cBhvr>
                                        <p:cTn id="25" dur="1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1500"/>
                                        <p:tgtEl>
                                          <p:spTgt spid="11"/>
                                        </p:tgtEl>
                                      </p:cBhvr>
                                    </p:animEffect>
                                  </p:childTnLst>
                                </p:cTn>
                              </p:par>
                            </p:childTnLst>
                          </p:cTn>
                        </p:par>
                        <p:par>
                          <p:cTn id="31" fill="hold">
                            <p:stCondLst>
                              <p:cond delay="1500"/>
                            </p:stCondLst>
                            <p:childTnLst>
                              <p:par>
                                <p:cTn id="32" presetID="22" presetClass="entr" presetSubtype="4"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down)">
                                      <p:cBhvr>
                                        <p:cTn id="34" dur="1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1500"/>
                                        <p:tgtEl>
                                          <p:spTgt spid="12"/>
                                        </p:tgtEl>
                                      </p:cBhvr>
                                    </p:animEffect>
                                  </p:childTnLst>
                                </p:cTn>
                              </p:par>
                            </p:childTnLst>
                          </p:cTn>
                        </p:par>
                        <p:par>
                          <p:cTn id="40" fill="hold">
                            <p:stCondLst>
                              <p:cond delay="1500"/>
                            </p:stCondLst>
                            <p:childTnLst>
                              <p:par>
                                <p:cTn id="41" presetID="22" presetClass="entr" presetSubtype="4"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down)">
                                      <p:cBhvr>
                                        <p:cTn id="43"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12" grpId="0" animBg="1"/>
      <p:bldP spid="13" grpId="0" animBg="1"/>
      <p:bldP spid="14" grpId="0" animBg="1"/>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6D7CF7C-F8E9-D358-7DFA-F11EAAF11408}"/>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55677097-C40A-7AA8-DF77-FECC2D5CF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FACD9BF7-06E0-1BF4-A41C-5E2B3CF66F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96D6E627-2A33-099E-4F59-166F2F21CD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5E9847BD-3F46-CB9F-A3D6-0F595D844A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7727F73B-ECA1-262F-E548-F42437E1DF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33F741C3-40B1-1FBF-C31B-EF56641BF81B}"/>
              </a:ext>
            </a:extLst>
          </p:cNvPr>
          <p:cNvSpPr txBox="1">
            <a:spLocks/>
          </p:cNvSpPr>
          <p:nvPr/>
        </p:nvSpPr>
        <p:spPr bwMode="auto">
          <a:xfrm>
            <a:off x="283028" y="1622745"/>
            <a:ext cx="11440886" cy="888513"/>
          </a:xfrm>
          <a:prstGeom prst="rect">
            <a:avLst/>
          </a:prstGeom>
        </p:spPr>
        <p:txBody>
          <a:bodyPr vert="horz" lIns="91440" tIns="45720" rIns="91440" bIns="45720" rtlCol="0" anchor="t" anchorCtr="0">
            <a:spAutoFit/>
          </a:bodyPr>
          <a:lstStyle/>
          <a:p>
            <a:pPr marL="90488" defTabSz="914400">
              <a:lnSpc>
                <a:spcPct val="90000"/>
              </a:lnSpc>
              <a:spcBef>
                <a:spcPct val="20000"/>
              </a:spcBef>
              <a:buClr>
                <a:schemeClr val="accent1"/>
              </a:buClr>
              <a:buSzPct val="70000"/>
              <a:defRPr/>
            </a:pPr>
            <a:r>
              <a:rPr lang="en-US" sz="2800" b="1" u="sng" dirty="0"/>
              <a:t>Financials</a:t>
            </a:r>
          </a:p>
          <a:p>
            <a:pPr marL="433388" indent="-342900" defTabSz="914400">
              <a:lnSpc>
                <a:spcPct val="90000"/>
              </a:lnSpc>
              <a:spcBef>
                <a:spcPct val="20000"/>
              </a:spcBef>
              <a:buSzPct val="100000"/>
              <a:buFont typeface="Arial" panose="020B0604020202020204" pitchFamily="34" charset="0"/>
              <a:buChar char="•"/>
              <a:defRPr/>
            </a:pPr>
            <a:r>
              <a:rPr lang="en-US" sz="2400" dirty="0"/>
              <a:t>10Y Average Expenses excluding the “extraordinary” expenses (Avg = $32,485)</a:t>
            </a:r>
          </a:p>
        </p:txBody>
      </p:sp>
      <p:pic>
        <p:nvPicPr>
          <p:cNvPr id="5" name="Picture 4">
            <a:extLst>
              <a:ext uri="{FF2B5EF4-FFF2-40B4-BE49-F238E27FC236}">
                <a16:creationId xmlns:a16="http://schemas.microsoft.com/office/drawing/2014/main" id="{D9FBB7AE-C90B-1D07-F6A6-9993062E075A}"/>
              </a:ext>
            </a:extLst>
          </p:cNvPr>
          <p:cNvPicPr>
            <a:picLocks noChangeAspect="1"/>
          </p:cNvPicPr>
          <p:nvPr/>
        </p:nvPicPr>
        <p:blipFill>
          <a:blip r:embed="rId2"/>
          <a:stretch>
            <a:fillRect/>
          </a:stretch>
        </p:blipFill>
        <p:spPr>
          <a:xfrm>
            <a:off x="848177" y="2543259"/>
            <a:ext cx="7656760" cy="3759217"/>
          </a:xfrm>
          <a:prstGeom prst="rect">
            <a:avLst/>
          </a:prstGeom>
        </p:spPr>
      </p:pic>
      <p:sp>
        <p:nvSpPr>
          <p:cNvPr id="15" name="Speech Bubble: Rectangle with Corners Rounded 14">
            <a:extLst>
              <a:ext uri="{FF2B5EF4-FFF2-40B4-BE49-F238E27FC236}">
                <a16:creationId xmlns:a16="http://schemas.microsoft.com/office/drawing/2014/main" id="{1F97638D-2C78-144C-E1FC-C48882B9276E}"/>
              </a:ext>
            </a:extLst>
          </p:cNvPr>
          <p:cNvSpPr/>
          <p:nvPr/>
        </p:nvSpPr>
        <p:spPr>
          <a:xfrm>
            <a:off x="9353114" y="4139914"/>
            <a:ext cx="1914436" cy="413657"/>
          </a:xfrm>
          <a:prstGeom prst="wedgeRoundRectCallout">
            <a:avLst>
              <a:gd name="adj1" fmla="val -126287"/>
              <a:gd name="adj2" fmla="val 11175"/>
              <a:gd name="adj3" fmla="val 16667"/>
            </a:avLst>
          </a:prstGeom>
          <a:noFill/>
          <a:ln w="381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10Y Average = $32,485</a:t>
            </a:r>
          </a:p>
        </p:txBody>
      </p:sp>
      <p:sp>
        <p:nvSpPr>
          <p:cNvPr id="16" name="Oval 15">
            <a:extLst>
              <a:ext uri="{FF2B5EF4-FFF2-40B4-BE49-F238E27FC236}">
                <a16:creationId xmlns:a16="http://schemas.microsoft.com/office/drawing/2014/main" id="{7F66F9C6-883C-FEB0-F0F6-3F3FE3C6B71C}"/>
              </a:ext>
            </a:extLst>
          </p:cNvPr>
          <p:cNvSpPr/>
          <p:nvPr/>
        </p:nvSpPr>
        <p:spPr>
          <a:xfrm>
            <a:off x="7610168" y="3854430"/>
            <a:ext cx="737420" cy="393106"/>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peech Bubble: Rectangle with Corners Rounded 16">
            <a:extLst>
              <a:ext uri="{FF2B5EF4-FFF2-40B4-BE49-F238E27FC236}">
                <a16:creationId xmlns:a16="http://schemas.microsoft.com/office/drawing/2014/main" id="{7AF580B0-A173-AAE9-2B74-DEF491D4D2A2}"/>
              </a:ext>
            </a:extLst>
          </p:cNvPr>
          <p:cNvSpPr/>
          <p:nvPr/>
        </p:nvSpPr>
        <p:spPr>
          <a:xfrm>
            <a:off x="8652462" y="2635044"/>
            <a:ext cx="2064699" cy="690541"/>
          </a:xfrm>
          <a:prstGeom prst="wedgeRoundRectCallout">
            <a:avLst>
              <a:gd name="adj1" fmla="val -63776"/>
              <a:gd name="adj2" fmla="val 127611"/>
              <a:gd name="adj3" fmla="val 16667"/>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14.1% above 10y average</a:t>
            </a:r>
          </a:p>
          <a:p>
            <a:pPr algn="ctr"/>
            <a:r>
              <a:rPr lang="en-US" sz="1100" dirty="0">
                <a:solidFill>
                  <a:schemeClr val="tx1"/>
                </a:solidFill>
              </a:rPr>
              <a:t>3.1% below 2024 expenses</a:t>
            </a:r>
          </a:p>
          <a:p>
            <a:pPr algn="ctr"/>
            <a:r>
              <a:rPr lang="en-US" sz="1100" dirty="0">
                <a:solidFill>
                  <a:schemeClr val="tx1"/>
                </a:solidFill>
              </a:rPr>
              <a:t>11.1% above 2016 expenses</a:t>
            </a:r>
          </a:p>
        </p:txBody>
      </p:sp>
      <p:sp>
        <p:nvSpPr>
          <p:cNvPr id="2" name="Title 1">
            <a:extLst>
              <a:ext uri="{FF2B5EF4-FFF2-40B4-BE49-F238E27FC236}">
                <a16:creationId xmlns:a16="http://schemas.microsoft.com/office/drawing/2014/main" id="{F512081C-272D-A6E3-C63F-1E38F3BAFBCE}"/>
              </a:ext>
            </a:extLst>
          </p:cNvPr>
          <p:cNvSpPr txBox="1">
            <a:spLocks/>
          </p:cNvSpPr>
          <p:nvPr/>
        </p:nvSpPr>
        <p:spPr>
          <a:xfrm>
            <a:off x="257697" y="278535"/>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FY25 Financial Summary</a:t>
            </a:r>
          </a:p>
        </p:txBody>
      </p:sp>
      <p:cxnSp>
        <p:nvCxnSpPr>
          <p:cNvPr id="7" name="Straight Connector 6">
            <a:extLst>
              <a:ext uri="{FF2B5EF4-FFF2-40B4-BE49-F238E27FC236}">
                <a16:creationId xmlns:a16="http://schemas.microsoft.com/office/drawing/2014/main" id="{BA2DD08E-9649-2D04-D8FD-C34B0F345C51}"/>
              </a:ext>
            </a:extLst>
          </p:cNvPr>
          <p:cNvCxnSpPr/>
          <p:nvPr/>
        </p:nvCxnSpPr>
        <p:spPr>
          <a:xfrm flipV="1">
            <a:off x="6272981" y="3325585"/>
            <a:ext cx="0" cy="218048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DFA93F19-6A9D-42C0-1EBD-7E6E290D6F33}"/>
              </a:ext>
            </a:extLst>
          </p:cNvPr>
          <p:cNvCxnSpPr/>
          <p:nvPr/>
        </p:nvCxnSpPr>
        <p:spPr>
          <a:xfrm flipV="1">
            <a:off x="7005485" y="3325585"/>
            <a:ext cx="0" cy="218048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EBFDEC0B-3395-90CD-2BA8-0B0A0AC47069}"/>
              </a:ext>
            </a:extLst>
          </p:cNvPr>
          <p:cNvSpPr txBox="1"/>
          <p:nvPr/>
        </p:nvSpPr>
        <p:spPr>
          <a:xfrm>
            <a:off x="5828092" y="3104701"/>
            <a:ext cx="889777" cy="253916"/>
          </a:xfrm>
          <a:prstGeom prst="rect">
            <a:avLst/>
          </a:prstGeom>
          <a:noFill/>
        </p:spPr>
        <p:txBody>
          <a:bodyPr wrap="square" rtlCol="0">
            <a:spAutoFit/>
          </a:bodyPr>
          <a:lstStyle/>
          <a:p>
            <a:pPr algn="ctr"/>
            <a:r>
              <a:rPr lang="en-US" sz="1050" dirty="0"/>
              <a:t>CPI = 5.3%</a:t>
            </a:r>
          </a:p>
        </p:txBody>
      </p:sp>
      <p:sp>
        <p:nvSpPr>
          <p:cNvPr id="10" name="TextBox 9">
            <a:extLst>
              <a:ext uri="{FF2B5EF4-FFF2-40B4-BE49-F238E27FC236}">
                <a16:creationId xmlns:a16="http://schemas.microsoft.com/office/drawing/2014/main" id="{8402FBF1-5E78-1014-18AE-ECA38A220AF8}"/>
              </a:ext>
            </a:extLst>
          </p:cNvPr>
          <p:cNvSpPr txBox="1"/>
          <p:nvPr/>
        </p:nvSpPr>
        <p:spPr>
          <a:xfrm>
            <a:off x="6602340" y="3104701"/>
            <a:ext cx="889777" cy="253916"/>
          </a:xfrm>
          <a:prstGeom prst="rect">
            <a:avLst/>
          </a:prstGeom>
          <a:noFill/>
        </p:spPr>
        <p:txBody>
          <a:bodyPr wrap="square" rtlCol="0">
            <a:spAutoFit/>
          </a:bodyPr>
          <a:lstStyle/>
          <a:p>
            <a:pPr algn="ctr"/>
            <a:r>
              <a:rPr lang="en-US" sz="1050" dirty="0"/>
              <a:t>CPI = 8.5%</a:t>
            </a:r>
          </a:p>
        </p:txBody>
      </p:sp>
    </p:spTree>
    <p:extLst>
      <p:ext uri="{BB962C8B-B14F-4D97-AF65-F5344CB8AC3E}">
        <p14:creationId xmlns:p14="http://schemas.microsoft.com/office/powerpoint/2010/main" val="2462241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1500"/>
                                        <p:tgtEl>
                                          <p:spTgt spid="16"/>
                                        </p:tgtEl>
                                      </p:cBhvr>
                                    </p:animEffect>
                                  </p:childTnLst>
                                </p:cTn>
                              </p:par>
                            </p:childTnLst>
                          </p:cTn>
                        </p:par>
                        <p:par>
                          <p:cTn id="13" fill="hold">
                            <p:stCondLst>
                              <p:cond delay="1500"/>
                            </p:stCondLst>
                            <p:childTnLst>
                              <p:par>
                                <p:cTn id="14" presetID="22" presetClass="entr" presetSubtype="4"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down)">
                                      <p:cBhvr>
                                        <p:cTn id="16" dur="1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1000"/>
                                        <p:tgtEl>
                                          <p:spTgt spid="7"/>
                                        </p:tgtEl>
                                      </p:cBhvr>
                                    </p:animEffect>
                                  </p:childTnLst>
                                </p:cTn>
                              </p:par>
                            </p:childTnLst>
                          </p:cTn>
                        </p:par>
                        <p:par>
                          <p:cTn id="22" fill="hold">
                            <p:stCondLst>
                              <p:cond delay="1000"/>
                            </p:stCondLst>
                            <p:childTnLst>
                              <p:par>
                                <p:cTn id="23" presetID="2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1000"/>
                                        <p:tgtEl>
                                          <p:spTgt spid="9"/>
                                        </p:tgtEl>
                                      </p:cBhvr>
                                    </p:animEffect>
                                  </p:childTnLst>
                                </p:cTn>
                              </p:par>
                            </p:childTnLst>
                          </p:cTn>
                        </p:par>
                        <p:par>
                          <p:cTn id="26" fill="hold">
                            <p:stCondLst>
                              <p:cond delay="2000"/>
                            </p:stCondLst>
                            <p:childTnLst>
                              <p:par>
                                <p:cTn id="27" presetID="22" presetClass="entr" presetSubtype="4" fill="hold" nodeType="afterEffect">
                                  <p:stCondLst>
                                    <p:cond delay="1000"/>
                                  </p:stCondLst>
                                  <p:childTnLst>
                                    <p:set>
                                      <p:cBhvr>
                                        <p:cTn id="28" dur="1" fill="hold">
                                          <p:stCondLst>
                                            <p:cond delay="0"/>
                                          </p:stCondLst>
                                        </p:cTn>
                                        <p:tgtEl>
                                          <p:spTgt spid="8"/>
                                        </p:tgtEl>
                                        <p:attrNameLst>
                                          <p:attrName>style.visibility</p:attrName>
                                        </p:attrNameLst>
                                      </p:cBhvr>
                                      <p:to>
                                        <p:strVal val="visible"/>
                                      </p:to>
                                    </p:set>
                                    <p:animEffect transition="in" filter="wipe(down)">
                                      <p:cBhvr>
                                        <p:cTn id="29" dur="1000"/>
                                        <p:tgtEl>
                                          <p:spTgt spid="8"/>
                                        </p:tgtEl>
                                      </p:cBhvr>
                                    </p:animEffect>
                                  </p:childTnLst>
                                </p:cTn>
                              </p:par>
                            </p:childTnLst>
                          </p:cTn>
                        </p:par>
                        <p:par>
                          <p:cTn id="30" fill="hold">
                            <p:stCondLst>
                              <p:cond delay="4000"/>
                            </p:stCondLst>
                            <p:childTnLst>
                              <p:par>
                                <p:cTn id="31" presetID="22" presetClass="entr" presetSubtype="4"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70C34B2-E136-F607-D80F-5502A195B44E}"/>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6846C95C-6CDB-D4EB-7278-397679976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E64198D-D8C3-74D3-E5C0-DE6E23DBD3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2D4376-C719-B258-D4DE-7AD64C919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BAC0BFF-0F04-C3B9-400B-5385B8D660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B02BAA0D-73B1-C71B-1479-9EE367517FF8}"/>
              </a:ext>
            </a:extLst>
          </p:cNvPr>
          <p:cNvSpPr txBox="1">
            <a:spLocks/>
          </p:cNvSpPr>
          <p:nvPr/>
        </p:nvSpPr>
        <p:spPr>
          <a:xfrm>
            <a:off x="283028" y="207554"/>
            <a:ext cx="7063721" cy="1159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Balance Sheet Info</a:t>
            </a:r>
          </a:p>
        </p:txBody>
      </p:sp>
      <p:sp>
        <p:nvSpPr>
          <p:cNvPr id="5" name="Content Placeholder 2">
            <a:extLst>
              <a:ext uri="{FF2B5EF4-FFF2-40B4-BE49-F238E27FC236}">
                <a16:creationId xmlns:a16="http://schemas.microsoft.com/office/drawing/2014/main" id="{11E83125-592A-51B2-3D8C-7F81F2F98D08}"/>
              </a:ext>
            </a:extLst>
          </p:cNvPr>
          <p:cNvSpPr txBox="1">
            <a:spLocks/>
          </p:cNvSpPr>
          <p:nvPr/>
        </p:nvSpPr>
        <p:spPr bwMode="auto">
          <a:xfrm>
            <a:off x="283028" y="1622745"/>
            <a:ext cx="11440886" cy="426848"/>
          </a:xfrm>
          <a:prstGeom prst="rect">
            <a:avLst/>
          </a:prstGeom>
        </p:spPr>
        <p:txBody>
          <a:bodyPr vert="horz" lIns="91440" tIns="45720" rIns="91440" bIns="45720" rtlCol="0" anchor="t" anchorCtr="0">
            <a:spAutoFit/>
          </a:bodyPr>
          <a:lstStyle/>
          <a:p>
            <a:pPr marL="90488" defTabSz="914400">
              <a:lnSpc>
                <a:spcPct val="90000"/>
              </a:lnSpc>
              <a:spcBef>
                <a:spcPct val="20000"/>
              </a:spcBef>
              <a:buClr>
                <a:schemeClr val="accent1"/>
              </a:buClr>
              <a:buSzPct val="70000"/>
              <a:defRPr/>
            </a:pPr>
            <a:r>
              <a:rPr lang="en-US" sz="2400" b="1" u="sng" dirty="0"/>
              <a:t>Checking Account (Operating Funds)</a:t>
            </a:r>
          </a:p>
        </p:txBody>
      </p:sp>
      <p:pic>
        <p:nvPicPr>
          <p:cNvPr id="6" name="Picture 5">
            <a:extLst>
              <a:ext uri="{FF2B5EF4-FFF2-40B4-BE49-F238E27FC236}">
                <a16:creationId xmlns:a16="http://schemas.microsoft.com/office/drawing/2014/main" id="{1D9BA2D0-39A9-8021-A5CA-91908595CC83}"/>
              </a:ext>
            </a:extLst>
          </p:cNvPr>
          <p:cNvPicPr>
            <a:picLocks noChangeAspect="1"/>
          </p:cNvPicPr>
          <p:nvPr/>
        </p:nvPicPr>
        <p:blipFill>
          <a:blip r:embed="rId2"/>
          <a:stretch>
            <a:fillRect/>
          </a:stretch>
        </p:blipFill>
        <p:spPr>
          <a:xfrm>
            <a:off x="441346" y="2256749"/>
            <a:ext cx="8273538" cy="850245"/>
          </a:xfrm>
          <a:prstGeom prst="rect">
            <a:avLst/>
          </a:prstGeom>
        </p:spPr>
      </p:pic>
      <p:pic>
        <p:nvPicPr>
          <p:cNvPr id="9" name="Picture 8">
            <a:extLst>
              <a:ext uri="{FF2B5EF4-FFF2-40B4-BE49-F238E27FC236}">
                <a16:creationId xmlns:a16="http://schemas.microsoft.com/office/drawing/2014/main" id="{F496E7AE-119A-49A5-C3A9-6B53F72CDCC6}"/>
              </a:ext>
            </a:extLst>
          </p:cNvPr>
          <p:cNvPicPr>
            <a:picLocks noChangeAspect="1"/>
          </p:cNvPicPr>
          <p:nvPr/>
        </p:nvPicPr>
        <p:blipFill>
          <a:blip r:embed="rId3"/>
          <a:stretch>
            <a:fillRect/>
          </a:stretch>
        </p:blipFill>
        <p:spPr>
          <a:xfrm>
            <a:off x="428580" y="3086342"/>
            <a:ext cx="8286304" cy="807887"/>
          </a:xfrm>
          <a:prstGeom prst="rect">
            <a:avLst/>
          </a:prstGeom>
        </p:spPr>
      </p:pic>
      <p:pic>
        <p:nvPicPr>
          <p:cNvPr id="11" name="Picture 10">
            <a:extLst>
              <a:ext uri="{FF2B5EF4-FFF2-40B4-BE49-F238E27FC236}">
                <a16:creationId xmlns:a16="http://schemas.microsoft.com/office/drawing/2014/main" id="{FAB7F7CD-608D-78E2-B7FA-10A7DBDA803D}"/>
              </a:ext>
            </a:extLst>
          </p:cNvPr>
          <p:cNvPicPr>
            <a:picLocks noChangeAspect="1"/>
          </p:cNvPicPr>
          <p:nvPr/>
        </p:nvPicPr>
        <p:blipFill>
          <a:blip r:embed="rId4"/>
          <a:stretch>
            <a:fillRect/>
          </a:stretch>
        </p:blipFill>
        <p:spPr>
          <a:xfrm>
            <a:off x="428580" y="3872856"/>
            <a:ext cx="8286304" cy="283852"/>
          </a:xfrm>
          <a:prstGeom prst="rect">
            <a:avLst/>
          </a:prstGeom>
        </p:spPr>
      </p:pic>
      <p:sp>
        <p:nvSpPr>
          <p:cNvPr id="13" name="TextBox 12">
            <a:extLst>
              <a:ext uri="{FF2B5EF4-FFF2-40B4-BE49-F238E27FC236}">
                <a16:creationId xmlns:a16="http://schemas.microsoft.com/office/drawing/2014/main" id="{2D79163A-2BAB-9B1C-F878-F2CF6E994E79}"/>
              </a:ext>
            </a:extLst>
          </p:cNvPr>
          <p:cNvSpPr txBox="1"/>
          <p:nvPr/>
        </p:nvSpPr>
        <p:spPr>
          <a:xfrm>
            <a:off x="428581" y="5535563"/>
            <a:ext cx="11035832" cy="923330"/>
          </a:xfrm>
          <a:prstGeom prst="rect">
            <a:avLst/>
          </a:prstGeom>
          <a:noFill/>
        </p:spPr>
        <p:txBody>
          <a:bodyPr wrap="square" rtlCol="0">
            <a:spAutoFit/>
          </a:bodyPr>
          <a:lstStyle/>
          <a:p>
            <a:r>
              <a:rPr lang="en-US" b="1" u="sng" dirty="0"/>
              <a:t>Important Notes</a:t>
            </a:r>
          </a:p>
          <a:p>
            <a:pPr marL="285750" indent="-285750">
              <a:buFont typeface="Wingdings" panose="05000000000000000000" pitchFamily="2" charset="2"/>
              <a:buChar char="§"/>
            </a:pPr>
            <a:r>
              <a:rPr lang="en-US" dirty="0"/>
              <a:t>Income items for Dues include </a:t>
            </a:r>
            <a:r>
              <a:rPr lang="en-US" b="1" u="sng" dirty="0"/>
              <a:t>both</a:t>
            </a:r>
            <a:r>
              <a:rPr lang="en-US" dirty="0"/>
              <a:t> Operating Fund and Road Fund.</a:t>
            </a:r>
          </a:p>
          <a:p>
            <a:pPr marL="285750" indent="-285750">
              <a:buFont typeface="Wingdings" panose="05000000000000000000" pitchFamily="2" charset="2"/>
              <a:buChar char="§"/>
            </a:pPr>
            <a:r>
              <a:rPr lang="en-US" dirty="0"/>
              <a:t>Operating Fund (Checking Acct) owes Road Fund (Savings Acct) $27,797 for 2025 Road Fund.</a:t>
            </a:r>
          </a:p>
        </p:txBody>
      </p:sp>
      <p:pic>
        <p:nvPicPr>
          <p:cNvPr id="14" name="Picture 13">
            <a:extLst>
              <a:ext uri="{FF2B5EF4-FFF2-40B4-BE49-F238E27FC236}">
                <a16:creationId xmlns:a16="http://schemas.microsoft.com/office/drawing/2014/main" id="{80630C65-3815-CD75-DE2F-DB4E8FCEF997}"/>
              </a:ext>
            </a:extLst>
          </p:cNvPr>
          <p:cNvPicPr>
            <a:picLocks noChangeAspect="1"/>
          </p:cNvPicPr>
          <p:nvPr/>
        </p:nvPicPr>
        <p:blipFill>
          <a:blip r:embed="rId5"/>
          <a:stretch>
            <a:fillRect/>
          </a:stretch>
        </p:blipFill>
        <p:spPr>
          <a:xfrm>
            <a:off x="441346" y="4142661"/>
            <a:ext cx="8286266" cy="283851"/>
          </a:xfrm>
          <a:prstGeom prst="rect">
            <a:avLst/>
          </a:prstGeom>
        </p:spPr>
      </p:pic>
      <p:pic>
        <p:nvPicPr>
          <p:cNvPr id="15" name="Picture 14">
            <a:extLst>
              <a:ext uri="{FF2B5EF4-FFF2-40B4-BE49-F238E27FC236}">
                <a16:creationId xmlns:a16="http://schemas.microsoft.com/office/drawing/2014/main" id="{3ADC0628-7CA6-DFF1-637E-93117E78D922}"/>
              </a:ext>
            </a:extLst>
          </p:cNvPr>
          <p:cNvPicPr>
            <a:picLocks noChangeAspect="1"/>
          </p:cNvPicPr>
          <p:nvPr/>
        </p:nvPicPr>
        <p:blipFill>
          <a:blip r:embed="rId6"/>
          <a:stretch>
            <a:fillRect/>
          </a:stretch>
        </p:blipFill>
        <p:spPr>
          <a:xfrm>
            <a:off x="441346" y="4402036"/>
            <a:ext cx="8286266" cy="283851"/>
          </a:xfrm>
          <a:prstGeom prst="rect">
            <a:avLst/>
          </a:prstGeom>
        </p:spPr>
      </p:pic>
      <p:pic>
        <p:nvPicPr>
          <p:cNvPr id="20" name="Picture 19">
            <a:extLst>
              <a:ext uri="{FF2B5EF4-FFF2-40B4-BE49-F238E27FC236}">
                <a16:creationId xmlns:a16="http://schemas.microsoft.com/office/drawing/2014/main" id="{994B4BF9-8685-0D41-C548-0F24E5DF64A7}"/>
              </a:ext>
            </a:extLst>
          </p:cNvPr>
          <p:cNvPicPr>
            <a:picLocks noChangeAspect="1"/>
          </p:cNvPicPr>
          <p:nvPr/>
        </p:nvPicPr>
        <p:blipFill>
          <a:blip r:embed="rId7"/>
          <a:stretch>
            <a:fillRect/>
          </a:stretch>
        </p:blipFill>
        <p:spPr>
          <a:xfrm>
            <a:off x="441345" y="4670584"/>
            <a:ext cx="8286237" cy="283850"/>
          </a:xfrm>
          <a:prstGeom prst="rect">
            <a:avLst/>
          </a:prstGeom>
        </p:spPr>
      </p:pic>
      <p:pic>
        <p:nvPicPr>
          <p:cNvPr id="22" name="Picture 21">
            <a:extLst>
              <a:ext uri="{FF2B5EF4-FFF2-40B4-BE49-F238E27FC236}">
                <a16:creationId xmlns:a16="http://schemas.microsoft.com/office/drawing/2014/main" id="{5248889C-5A97-DC43-8890-2435A04E588F}"/>
              </a:ext>
            </a:extLst>
          </p:cNvPr>
          <p:cNvPicPr>
            <a:picLocks noChangeAspect="1"/>
          </p:cNvPicPr>
          <p:nvPr/>
        </p:nvPicPr>
        <p:blipFill>
          <a:blip r:embed="rId8"/>
          <a:stretch>
            <a:fillRect/>
          </a:stretch>
        </p:blipFill>
        <p:spPr>
          <a:xfrm>
            <a:off x="441315" y="4940388"/>
            <a:ext cx="8286237" cy="283850"/>
          </a:xfrm>
          <a:prstGeom prst="rect">
            <a:avLst/>
          </a:prstGeom>
        </p:spPr>
      </p:pic>
    </p:spTree>
    <p:extLst>
      <p:ext uri="{BB962C8B-B14F-4D97-AF65-F5344CB8AC3E}">
        <p14:creationId xmlns:p14="http://schemas.microsoft.com/office/powerpoint/2010/main" val="2183190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1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up)">
                                      <p:cBhvr>
                                        <p:cTn id="12" dur="1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1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10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up)">
                                      <p:cBhvr>
                                        <p:cTn id="27" dur="10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up)">
                                      <p:cBhvr>
                                        <p:cTn id="32" dur="10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up)">
                                      <p:cBhvr>
                                        <p:cTn id="37"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A95C8A9-DF71-3216-C0B9-0FA916E1AEB6}"/>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34B1C519-FD5F-56C3-8DF4-7D1C09241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35F8DE6-B906-2726-11A9-FF9463B0D6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537545A-28C3-BF76-9902-57EA3692DC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C6FAB88-D1FB-9A5B-CEF8-46D69F20A4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95517C78-C2F6-5662-740F-5064FEA55A66}"/>
              </a:ext>
            </a:extLst>
          </p:cNvPr>
          <p:cNvSpPr txBox="1">
            <a:spLocks/>
          </p:cNvSpPr>
          <p:nvPr/>
        </p:nvSpPr>
        <p:spPr>
          <a:xfrm>
            <a:off x="283028" y="207554"/>
            <a:ext cx="7063721" cy="1159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Balance Sheet Info</a:t>
            </a:r>
          </a:p>
        </p:txBody>
      </p:sp>
      <p:sp>
        <p:nvSpPr>
          <p:cNvPr id="5" name="Content Placeholder 2">
            <a:extLst>
              <a:ext uri="{FF2B5EF4-FFF2-40B4-BE49-F238E27FC236}">
                <a16:creationId xmlns:a16="http://schemas.microsoft.com/office/drawing/2014/main" id="{34B37EF3-ABCC-9562-E526-65C6B78EE76A}"/>
              </a:ext>
            </a:extLst>
          </p:cNvPr>
          <p:cNvSpPr txBox="1">
            <a:spLocks/>
          </p:cNvSpPr>
          <p:nvPr/>
        </p:nvSpPr>
        <p:spPr bwMode="auto">
          <a:xfrm>
            <a:off x="283028" y="1622745"/>
            <a:ext cx="11440886" cy="426848"/>
          </a:xfrm>
          <a:prstGeom prst="rect">
            <a:avLst/>
          </a:prstGeom>
        </p:spPr>
        <p:txBody>
          <a:bodyPr vert="horz" lIns="91440" tIns="45720" rIns="91440" bIns="45720" rtlCol="0" anchor="t" anchorCtr="0">
            <a:spAutoFit/>
          </a:bodyPr>
          <a:lstStyle/>
          <a:p>
            <a:pPr marL="90488" defTabSz="914400">
              <a:lnSpc>
                <a:spcPct val="90000"/>
              </a:lnSpc>
              <a:spcBef>
                <a:spcPct val="20000"/>
              </a:spcBef>
              <a:buClr>
                <a:schemeClr val="accent1"/>
              </a:buClr>
              <a:buSzPct val="70000"/>
              <a:defRPr/>
            </a:pPr>
            <a:r>
              <a:rPr lang="en-US" sz="2400" b="1" u="sng" dirty="0"/>
              <a:t>Savings Account (Road Fund)</a:t>
            </a:r>
          </a:p>
        </p:txBody>
      </p:sp>
      <p:sp>
        <p:nvSpPr>
          <p:cNvPr id="13" name="TextBox 12">
            <a:extLst>
              <a:ext uri="{FF2B5EF4-FFF2-40B4-BE49-F238E27FC236}">
                <a16:creationId xmlns:a16="http://schemas.microsoft.com/office/drawing/2014/main" id="{6FB634B6-F151-5D7B-14D8-7734C637A6D3}"/>
              </a:ext>
            </a:extLst>
          </p:cNvPr>
          <p:cNvSpPr txBox="1"/>
          <p:nvPr/>
        </p:nvSpPr>
        <p:spPr>
          <a:xfrm>
            <a:off x="428574" y="5992282"/>
            <a:ext cx="11035832" cy="646331"/>
          </a:xfrm>
          <a:prstGeom prst="rect">
            <a:avLst/>
          </a:prstGeom>
          <a:noFill/>
        </p:spPr>
        <p:txBody>
          <a:bodyPr wrap="square" rtlCol="0">
            <a:spAutoFit/>
          </a:bodyPr>
          <a:lstStyle/>
          <a:p>
            <a:r>
              <a:rPr lang="en-US" b="1" u="sng" dirty="0"/>
              <a:t>Important Notes</a:t>
            </a:r>
          </a:p>
          <a:p>
            <a:pPr marL="285750" indent="-285750">
              <a:buFont typeface="Wingdings" panose="05000000000000000000" pitchFamily="2" charset="2"/>
              <a:buChar char="§"/>
            </a:pPr>
            <a:r>
              <a:rPr lang="en-US" dirty="0"/>
              <a:t>(Recall this account is “owed” $27,797 from the Checking Acct. (Shown above </a:t>
            </a:r>
            <a:r>
              <a:rPr lang="en-US" dirty="0">
                <a:sym typeface="Wingdings" panose="05000000000000000000" pitchFamily="2" charset="2"/>
              </a:rPr>
              <a:t> $15K + $12,797</a:t>
            </a:r>
            <a:r>
              <a:rPr lang="en-US" dirty="0"/>
              <a:t>)</a:t>
            </a:r>
          </a:p>
        </p:txBody>
      </p:sp>
      <p:pic>
        <p:nvPicPr>
          <p:cNvPr id="2" name="Picture 1">
            <a:extLst>
              <a:ext uri="{FF2B5EF4-FFF2-40B4-BE49-F238E27FC236}">
                <a16:creationId xmlns:a16="http://schemas.microsoft.com/office/drawing/2014/main" id="{17160A12-1DA4-B1A8-A6A1-6DE1C694853D}"/>
              </a:ext>
            </a:extLst>
          </p:cNvPr>
          <p:cNvPicPr>
            <a:picLocks noChangeAspect="1"/>
          </p:cNvPicPr>
          <p:nvPr/>
        </p:nvPicPr>
        <p:blipFill>
          <a:blip r:embed="rId2"/>
          <a:stretch>
            <a:fillRect/>
          </a:stretch>
        </p:blipFill>
        <p:spPr>
          <a:xfrm>
            <a:off x="428580" y="2096381"/>
            <a:ext cx="8145149" cy="837050"/>
          </a:xfrm>
          <a:prstGeom prst="rect">
            <a:avLst/>
          </a:prstGeom>
        </p:spPr>
      </p:pic>
      <p:pic>
        <p:nvPicPr>
          <p:cNvPr id="4" name="Picture 3">
            <a:extLst>
              <a:ext uri="{FF2B5EF4-FFF2-40B4-BE49-F238E27FC236}">
                <a16:creationId xmlns:a16="http://schemas.microsoft.com/office/drawing/2014/main" id="{49EF0A5A-A870-5A8C-9A41-03F508C1F4EC}"/>
              </a:ext>
            </a:extLst>
          </p:cNvPr>
          <p:cNvPicPr>
            <a:picLocks noChangeAspect="1"/>
          </p:cNvPicPr>
          <p:nvPr/>
        </p:nvPicPr>
        <p:blipFill>
          <a:blip r:embed="rId3"/>
          <a:stretch>
            <a:fillRect/>
          </a:stretch>
        </p:blipFill>
        <p:spPr>
          <a:xfrm>
            <a:off x="428579" y="2909406"/>
            <a:ext cx="8145149" cy="536571"/>
          </a:xfrm>
          <a:prstGeom prst="rect">
            <a:avLst/>
          </a:prstGeom>
        </p:spPr>
      </p:pic>
      <p:pic>
        <p:nvPicPr>
          <p:cNvPr id="16" name="Picture 15">
            <a:extLst>
              <a:ext uri="{FF2B5EF4-FFF2-40B4-BE49-F238E27FC236}">
                <a16:creationId xmlns:a16="http://schemas.microsoft.com/office/drawing/2014/main" id="{DAE49F34-54F7-A03B-D5D0-59411A8B4F9B}"/>
              </a:ext>
            </a:extLst>
          </p:cNvPr>
          <p:cNvPicPr>
            <a:picLocks noChangeAspect="1"/>
          </p:cNvPicPr>
          <p:nvPr/>
        </p:nvPicPr>
        <p:blipFill>
          <a:blip r:embed="rId4"/>
          <a:stretch>
            <a:fillRect/>
          </a:stretch>
        </p:blipFill>
        <p:spPr>
          <a:xfrm>
            <a:off x="428578" y="3426573"/>
            <a:ext cx="8145149" cy="279017"/>
          </a:xfrm>
          <a:prstGeom prst="rect">
            <a:avLst/>
          </a:prstGeom>
        </p:spPr>
      </p:pic>
      <p:pic>
        <p:nvPicPr>
          <p:cNvPr id="17" name="Picture 16">
            <a:extLst>
              <a:ext uri="{FF2B5EF4-FFF2-40B4-BE49-F238E27FC236}">
                <a16:creationId xmlns:a16="http://schemas.microsoft.com/office/drawing/2014/main" id="{47B385DA-918E-7FFB-3332-341CE99B8F25}"/>
              </a:ext>
            </a:extLst>
          </p:cNvPr>
          <p:cNvPicPr>
            <a:picLocks noChangeAspect="1"/>
          </p:cNvPicPr>
          <p:nvPr/>
        </p:nvPicPr>
        <p:blipFill>
          <a:blip r:embed="rId5"/>
          <a:stretch>
            <a:fillRect/>
          </a:stretch>
        </p:blipFill>
        <p:spPr>
          <a:xfrm>
            <a:off x="428577" y="3689065"/>
            <a:ext cx="8145148" cy="536571"/>
          </a:xfrm>
          <a:prstGeom prst="rect">
            <a:avLst/>
          </a:prstGeom>
        </p:spPr>
      </p:pic>
      <p:pic>
        <p:nvPicPr>
          <p:cNvPr id="18" name="Picture 17">
            <a:extLst>
              <a:ext uri="{FF2B5EF4-FFF2-40B4-BE49-F238E27FC236}">
                <a16:creationId xmlns:a16="http://schemas.microsoft.com/office/drawing/2014/main" id="{BCA82A8B-43ED-3D23-E41E-DFA4C30FC6BA}"/>
              </a:ext>
            </a:extLst>
          </p:cNvPr>
          <p:cNvPicPr>
            <a:picLocks noChangeAspect="1"/>
          </p:cNvPicPr>
          <p:nvPr/>
        </p:nvPicPr>
        <p:blipFill>
          <a:blip r:embed="rId6"/>
          <a:stretch>
            <a:fillRect/>
          </a:stretch>
        </p:blipFill>
        <p:spPr>
          <a:xfrm>
            <a:off x="428575" y="4201610"/>
            <a:ext cx="8145150" cy="279017"/>
          </a:xfrm>
          <a:prstGeom prst="rect">
            <a:avLst/>
          </a:prstGeom>
        </p:spPr>
      </p:pic>
      <p:pic>
        <p:nvPicPr>
          <p:cNvPr id="19" name="Picture 18">
            <a:extLst>
              <a:ext uri="{FF2B5EF4-FFF2-40B4-BE49-F238E27FC236}">
                <a16:creationId xmlns:a16="http://schemas.microsoft.com/office/drawing/2014/main" id="{1C3212A5-AA6A-F328-F8E1-441257A132A1}"/>
              </a:ext>
            </a:extLst>
          </p:cNvPr>
          <p:cNvPicPr>
            <a:picLocks noChangeAspect="1"/>
          </p:cNvPicPr>
          <p:nvPr/>
        </p:nvPicPr>
        <p:blipFill>
          <a:blip r:embed="rId7"/>
          <a:stretch>
            <a:fillRect/>
          </a:stretch>
        </p:blipFill>
        <p:spPr>
          <a:xfrm>
            <a:off x="428575" y="4470794"/>
            <a:ext cx="8145150" cy="279017"/>
          </a:xfrm>
          <a:prstGeom prst="rect">
            <a:avLst/>
          </a:prstGeom>
        </p:spPr>
      </p:pic>
      <p:pic>
        <p:nvPicPr>
          <p:cNvPr id="21" name="Picture 20">
            <a:extLst>
              <a:ext uri="{FF2B5EF4-FFF2-40B4-BE49-F238E27FC236}">
                <a16:creationId xmlns:a16="http://schemas.microsoft.com/office/drawing/2014/main" id="{DFC784CF-A886-BCEF-435E-8741623D3020}"/>
              </a:ext>
            </a:extLst>
          </p:cNvPr>
          <p:cNvPicPr>
            <a:picLocks noChangeAspect="1"/>
          </p:cNvPicPr>
          <p:nvPr/>
        </p:nvPicPr>
        <p:blipFill>
          <a:blip r:embed="rId8"/>
          <a:stretch>
            <a:fillRect/>
          </a:stretch>
        </p:blipFill>
        <p:spPr>
          <a:xfrm>
            <a:off x="428575" y="4733819"/>
            <a:ext cx="8145150" cy="536571"/>
          </a:xfrm>
          <a:prstGeom prst="rect">
            <a:avLst/>
          </a:prstGeom>
        </p:spPr>
      </p:pic>
      <p:pic>
        <p:nvPicPr>
          <p:cNvPr id="23" name="Picture 22">
            <a:extLst>
              <a:ext uri="{FF2B5EF4-FFF2-40B4-BE49-F238E27FC236}">
                <a16:creationId xmlns:a16="http://schemas.microsoft.com/office/drawing/2014/main" id="{5BDBC90C-2AAE-CA85-B10F-1BAE39491AE9}"/>
              </a:ext>
            </a:extLst>
          </p:cNvPr>
          <p:cNvPicPr>
            <a:picLocks noChangeAspect="1"/>
          </p:cNvPicPr>
          <p:nvPr/>
        </p:nvPicPr>
        <p:blipFill>
          <a:blip r:embed="rId9"/>
          <a:stretch>
            <a:fillRect/>
          </a:stretch>
        </p:blipFill>
        <p:spPr>
          <a:xfrm>
            <a:off x="428574" y="5250725"/>
            <a:ext cx="8145147" cy="536571"/>
          </a:xfrm>
          <a:prstGeom prst="rect">
            <a:avLst/>
          </a:prstGeom>
        </p:spPr>
      </p:pic>
    </p:spTree>
    <p:extLst>
      <p:ext uri="{BB962C8B-B14F-4D97-AF65-F5344CB8AC3E}">
        <p14:creationId xmlns:p14="http://schemas.microsoft.com/office/powerpoint/2010/main" val="1156361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up)">
                                      <p:cBhvr>
                                        <p:cTn id="12" dur="10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10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up)">
                                      <p:cBhvr>
                                        <p:cTn id="22" dur="10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up)">
                                      <p:cBhvr>
                                        <p:cTn id="27" dur="10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up)">
                                      <p:cBhvr>
                                        <p:cTn id="32" dur="10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up)">
                                      <p:cBhvr>
                                        <p:cTn id="3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CABE1E4-0948-8508-9AE3-7EC808E21F05}"/>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26544B8-4910-A8C0-0EED-565DCD30B1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DDC5EEA-95E6-6B61-D881-2833F3EE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37AF845-7812-05CE-3976-3531009C47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7DCD888-7257-C429-0E18-6D13D4EA43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9CF3901C-86AC-3036-CE32-A3C2B105F956}"/>
              </a:ext>
            </a:extLst>
          </p:cNvPr>
          <p:cNvSpPr txBox="1">
            <a:spLocks/>
          </p:cNvSpPr>
          <p:nvPr/>
        </p:nvSpPr>
        <p:spPr>
          <a:xfrm>
            <a:off x="283028" y="207554"/>
            <a:ext cx="7063721" cy="1159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Balance Sheet Info</a:t>
            </a:r>
          </a:p>
        </p:txBody>
      </p:sp>
      <p:sp>
        <p:nvSpPr>
          <p:cNvPr id="5" name="Content Placeholder 2">
            <a:extLst>
              <a:ext uri="{FF2B5EF4-FFF2-40B4-BE49-F238E27FC236}">
                <a16:creationId xmlns:a16="http://schemas.microsoft.com/office/drawing/2014/main" id="{B7D1A17F-FC9B-21E3-4F1F-9F52FBC030A4}"/>
              </a:ext>
            </a:extLst>
          </p:cNvPr>
          <p:cNvSpPr txBox="1">
            <a:spLocks/>
          </p:cNvSpPr>
          <p:nvPr/>
        </p:nvSpPr>
        <p:spPr bwMode="auto">
          <a:xfrm>
            <a:off x="283028" y="1622745"/>
            <a:ext cx="11440886" cy="426848"/>
          </a:xfrm>
          <a:prstGeom prst="rect">
            <a:avLst/>
          </a:prstGeom>
        </p:spPr>
        <p:txBody>
          <a:bodyPr vert="horz" lIns="91440" tIns="45720" rIns="91440" bIns="45720" rtlCol="0" anchor="t" anchorCtr="0">
            <a:spAutoFit/>
          </a:bodyPr>
          <a:lstStyle/>
          <a:p>
            <a:pPr marL="90488" defTabSz="914400">
              <a:lnSpc>
                <a:spcPct val="90000"/>
              </a:lnSpc>
              <a:spcBef>
                <a:spcPct val="20000"/>
              </a:spcBef>
              <a:buClr>
                <a:schemeClr val="accent1"/>
              </a:buClr>
              <a:buSzPct val="70000"/>
              <a:defRPr/>
            </a:pPr>
            <a:r>
              <a:rPr lang="en-US" sz="2400" b="1" u="sng" dirty="0"/>
              <a:t>Summary of </a:t>
            </a:r>
            <a:r>
              <a:rPr lang="en-US" sz="2400" b="1" i="1" u="sng" dirty="0"/>
              <a:t>Current</a:t>
            </a:r>
            <a:r>
              <a:rPr lang="en-US" sz="2400" b="1" u="sng" dirty="0"/>
              <a:t> Cash Positions as of 10/28 (Operating Fund + Road Fund)</a:t>
            </a:r>
          </a:p>
        </p:txBody>
      </p:sp>
      <p:sp>
        <p:nvSpPr>
          <p:cNvPr id="13" name="TextBox 12">
            <a:extLst>
              <a:ext uri="{FF2B5EF4-FFF2-40B4-BE49-F238E27FC236}">
                <a16:creationId xmlns:a16="http://schemas.microsoft.com/office/drawing/2014/main" id="{09C99E4C-5924-39E9-F340-0626628812E8}"/>
              </a:ext>
            </a:extLst>
          </p:cNvPr>
          <p:cNvSpPr txBox="1"/>
          <p:nvPr/>
        </p:nvSpPr>
        <p:spPr>
          <a:xfrm>
            <a:off x="428573" y="4684592"/>
            <a:ext cx="11035832" cy="2031325"/>
          </a:xfrm>
          <a:prstGeom prst="rect">
            <a:avLst/>
          </a:prstGeom>
          <a:noFill/>
        </p:spPr>
        <p:txBody>
          <a:bodyPr wrap="square" rtlCol="0">
            <a:spAutoFit/>
          </a:bodyPr>
          <a:lstStyle/>
          <a:p>
            <a:r>
              <a:rPr lang="en-US" b="1" u="sng" dirty="0"/>
              <a:t>Important Notes</a:t>
            </a:r>
          </a:p>
          <a:p>
            <a:pPr marL="285750" indent="-285750">
              <a:buFont typeface="Wingdings" panose="05000000000000000000" pitchFamily="2" charset="2"/>
              <a:buChar char="§"/>
            </a:pPr>
            <a:r>
              <a:rPr lang="en-US" dirty="0"/>
              <a:t>Balances include $25K Loan to HOA (Total cash position would be less than $6K.)</a:t>
            </a:r>
          </a:p>
          <a:p>
            <a:pPr marL="285750" indent="-285750">
              <a:buFont typeface="Wingdings" panose="05000000000000000000" pitchFamily="2" charset="2"/>
              <a:buChar char="§"/>
            </a:pPr>
            <a:r>
              <a:rPr lang="en-US" dirty="0"/>
              <a:t>Totals don’t include expenses past 10/28 or so.</a:t>
            </a:r>
          </a:p>
          <a:p>
            <a:pPr marL="742950" lvl="1" indent="-285750">
              <a:buFont typeface="Wingdings" panose="05000000000000000000" pitchFamily="2" charset="2"/>
              <a:buChar char="ü"/>
            </a:pPr>
            <a:r>
              <a:rPr lang="en-US" dirty="0"/>
              <a:t>Since then, we’ve had: Fall Cleanup (Reichle), Pond Winterization, Annual HOA Insurance, Electric, Cell, Gate Repair, etc.</a:t>
            </a:r>
          </a:p>
          <a:p>
            <a:pPr marL="742950" lvl="1" indent="-285750">
              <a:buFont typeface="Wingdings" panose="05000000000000000000" pitchFamily="2" charset="2"/>
              <a:buChar char="ü"/>
            </a:pPr>
            <a:r>
              <a:rPr lang="en-US" dirty="0"/>
              <a:t>We’ve averaged $6.3K for Q1 expenses ranging from 5K – $9K.  (i.e. we needed contingency)</a:t>
            </a:r>
          </a:p>
          <a:p>
            <a:pPr marL="742950" lvl="1" indent="-285750">
              <a:buFont typeface="Wingdings" panose="05000000000000000000" pitchFamily="2" charset="2"/>
              <a:buChar char="ü"/>
            </a:pPr>
            <a:r>
              <a:rPr lang="en-US" dirty="0"/>
              <a:t>Other risk mitigation step taken was sending Annual Dues bill early and encouraging early pmt.</a:t>
            </a:r>
          </a:p>
        </p:txBody>
      </p:sp>
      <p:pic>
        <p:nvPicPr>
          <p:cNvPr id="6" name="Picture 5">
            <a:extLst>
              <a:ext uri="{FF2B5EF4-FFF2-40B4-BE49-F238E27FC236}">
                <a16:creationId xmlns:a16="http://schemas.microsoft.com/office/drawing/2014/main" id="{AABC7FB7-7FF5-E28D-C01D-6AC42DAE98D5}"/>
              </a:ext>
            </a:extLst>
          </p:cNvPr>
          <p:cNvPicPr>
            <a:picLocks noChangeAspect="1"/>
          </p:cNvPicPr>
          <p:nvPr/>
        </p:nvPicPr>
        <p:blipFill>
          <a:blip r:embed="rId2"/>
          <a:stretch>
            <a:fillRect/>
          </a:stretch>
        </p:blipFill>
        <p:spPr>
          <a:xfrm>
            <a:off x="428574" y="2205374"/>
            <a:ext cx="4851350" cy="1097329"/>
          </a:xfrm>
          <a:prstGeom prst="rect">
            <a:avLst/>
          </a:prstGeom>
        </p:spPr>
      </p:pic>
      <p:pic>
        <p:nvPicPr>
          <p:cNvPr id="2" name="Picture 1">
            <a:extLst>
              <a:ext uri="{FF2B5EF4-FFF2-40B4-BE49-F238E27FC236}">
                <a16:creationId xmlns:a16="http://schemas.microsoft.com/office/drawing/2014/main" id="{FD2F00BC-D8E8-711A-3FA0-94BA6CC9EDE5}"/>
              </a:ext>
            </a:extLst>
          </p:cNvPr>
          <p:cNvPicPr>
            <a:picLocks noChangeAspect="1"/>
          </p:cNvPicPr>
          <p:nvPr/>
        </p:nvPicPr>
        <p:blipFill>
          <a:blip r:embed="rId3"/>
          <a:stretch>
            <a:fillRect/>
          </a:stretch>
        </p:blipFill>
        <p:spPr>
          <a:xfrm>
            <a:off x="7530672" y="2323360"/>
            <a:ext cx="4329727" cy="979343"/>
          </a:xfrm>
          <a:prstGeom prst="rect">
            <a:avLst/>
          </a:prstGeom>
        </p:spPr>
      </p:pic>
      <p:sp>
        <p:nvSpPr>
          <p:cNvPr id="4" name="Oval 3">
            <a:extLst>
              <a:ext uri="{FF2B5EF4-FFF2-40B4-BE49-F238E27FC236}">
                <a16:creationId xmlns:a16="http://schemas.microsoft.com/office/drawing/2014/main" id="{E58BAA42-E561-8982-C61F-C19041E660B5}"/>
              </a:ext>
            </a:extLst>
          </p:cNvPr>
          <p:cNvSpPr/>
          <p:nvPr/>
        </p:nvSpPr>
        <p:spPr>
          <a:xfrm>
            <a:off x="3559279" y="2563093"/>
            <a:ext cx="1396180" cy="739610"/>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3956C84A-10FF-598D-FB93-FD29D393508A}"/>
              </a:ext>
            </a:extLst>
          </p:cNvPr>
          <p:cNvCxnSpPr/>
          <p:nvPr/>
        </p:nvCxnSpPr>
        <p:spPr>
          <a:xfrm flipV="1">
            <a:off x="4955459" y="2838212"/>
            <a:ext cx="2435979" cy="117987"/>
          </a:xfrm>
          <a:prstGeom prst="straightConnector1">
            <a:avLst/>
          </a:prstGeom>
          <a:ln w="38100">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3A7263F6-4291-36B9-C954-5B4413E109EF}"/>
              </a:ext>
            </a:extLst>
          </p:cNvPr>
          <p:cNvSpPr txBox="1"/>
          <p:nvPr/>
        </p:nvSpPr>
        <p:spPr>
          <a:xfrm rot="21420928">
            <a:off x="5731615" y="2879703"/>
            <a:ext cx="1494724" cy="430887"/>
          </a:xfrm>
          <a:prstGeom prst="rect">
            <a:avLst/>
          </a:prstGeom>
          <a:noFill/>
        </p:spPr>
        <p:txBody>
          <a:bodyPr wrap="square" rtlCol="0">
            <a:spAutoFit/>
          </a:bodyPr>
          <a:lstStyle/>
          <a:p>
            <a:pPr algn="ctr"/>
            <a:r>
              <a:rPr lang="en-US" sz="1100" dirty="0"/>
              <a:t>Would be near $0 in Ops Fund w/out loan</a:t>
            </a:r>
          </a:p>
        </p:txBody>
      </p:sp>
    </p:spTree>
    <p:extLst>
      <p:ext uri="{BB962C8B-B14F-4D97-AF65-F5344CB8AC3E}">
        <p14:creationId xmlns:p14="http://schemas.microsoft.com/office/powerpoint/2010/main" val="2712847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2000"/>
                                        <p:tgtEl>
                                          <p:spTgt spid="11"/>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2000"/>
                                        <p:tgtEl>
                                          <p:spTgt spid="14"/>
                                        </p:tgtEl>
                                      </p:cBhvr>
                                    </p:animEffect>
                                  </p:childTnLst>
                                </p:cTn>
                              </p:par>
                            </p:childTnLst>
                          </p:cTn>
                        </p:par>
                        <p:par>
                          <p:cTn id="15" fill="hold">
                            <p:stCondLst>
                              <p:cond delay="4000"/>
                            </p:stCondLst>
                            <p:childTnLst>
                              <p:par>
                                <p:cTn id="16" presetID="22" presetClass="entr" presetSubtype="8"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735550-9C4D-FD30-207A-223C9CC232E7}"/>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26D914E4-8AD7-F211-7E0B-3954F4C3A6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D48AEFF-1176-4683-267C-0FC728E9E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B650E1-01E8-48F1-780F-3E29A781D3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FF8DB86-7FFE-2304-057A-DAC159E3D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6FF9C190-72FC-255A-0E14-185029B0E4D5}"/>
              </a:ext>
            </a:extLst>
          </p:cNvPr>
          <p:cNvSpPr txBox="1">
            <a:spLocks/>
          </p:cNvSpPr>
          <p:nvPr/>
        </p:nvSpPr>
        <p:spPr>
          <a:xfrm>
            <a:off x="283028" y="207554"/>
            <a:ext cx="7063721" cy="1159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2026 Dues &amp; Assessment</a:t>
            </a:r>
          </a:p>
        </p:txBody>
      </p:sp>
      <p:sp>
        <p:nvSpPr>
          <p:cNvPr id="5" name="Content Placeholder 2">
            <a:extLst>
              <a:ext uri="{FF2B5EF4-FFF2-40B4-BE49-F238E27FC236}">
                <a16:creationId xmlns:a16="http://schemas.microsoft.com/office/drawing/2014/main" id="{699C41C4-00D4-8355-DA7A-5678E0ECA7C3}"/>
              </a:ext>
            </a:extLst>
          </p:cNvPr>
          <p:cNvSpPr txBox="1">
            <a:spLocks/>
          </p:cNvSpPr>
          <p:nvPr/>
        </p:nvSpPr>
        <p:spPr bwMode="auto">
          <a:xfrm>
            <a:off x="80501" y="1642406"/>
            <a:ext cx="11440886" cy="426848"/>
          </a:xfrm>
          <a:prstGeom prst="rect">
            <a:avLst/>
          </a:prstGeom>
        </p:spPr>
        <p:txBody>
          <a:bodyPr vert="horz" lIns="91440" tIns="45720" rIns="91440" bIns="45720" rtlCol="0" anchor="t" anchorCtr="0">
            <a:spAutoFit/>
          </a:bodyPr>
          <a:lstStyle/>
          <a:p>
            <a:pPr marL="90488" defTabSz="914400">
              <a:lnSpc>
                <a:spcPct val="90000"/>
              </a:lnSpc>
              <a:spcBef>
                <a:spcPct val="20000"/>
              </a:spcBef>
              <a:buClr>
                <a:schemeClr val="accent1"/>
              </a:buClr>
              <a:buSzPct val="70000"/>
              <a:defRPr/>
            </a:pPr>
            <a:r>
              <a:rPr lang="en-US" sz="2400" b="1" u="sng" dirty="0"/>
              <a:t>Reminder regarding FY26 Payments for Dues and One-Time Assessment</a:t>
            </a:r>
          </a:p>
        </p:txBody>
      </p:sp>
      <p:sp>
        <p:nvSpPr>
          <p:cNvPr id="13" name="TextBox 12">
            <a:extLst>
              <a:ext uri="{FF2B5EF4-FFF2-40B4-BE49-F238E27FC236}">
                <a16:creationId xmlns:a16="http://schemas.microsoft.com/office/drawing/2014/main" id="{2DE22CD1-4D47-385A-DC7D-7C67712D2590}"/>
              </a:ext>
            </a:extLst>
          </p:cNvPr>
          <p:cNvSpPr txBox="1"/>
          <p:nvPr/>
        </p:nvSpPr>
        <p:spPr>
          <a:xfrm>
            <a:off x="283028" y="5068050"/>
            <a:ext cx="11035832" cy="923330"/>
          </a:xfrm>
          <a:prstGeom prst="rect">
            <a:avLst/>
          </a:prstGeom>
          <a:noFill/>
        </p:spPr>
        <p:txBody>
          <a:bodyPr wrap="square" rtlCol="0">
            <a:spAutoFit/>
          </a:bodyPr>
          <a:lstStyle/>
          <a:p>
            <a:r>
              <a:rPr lang="en-US" b="1" u="sng" dirty="0"/>
              <a:t>Important Notes</a:t>
            </a:r>
          </a:p>
          <a:p>
            <a:pPr marL="285750" indent="-285750">
              <a:buFont typeface="Wingdings" panose="05000000000000000000" pitchFamily="2" charset="2"/>
              <a:buChar char="§"/>
            </a:pPr>
            <a:r>
              <a:rPr lang="en-US" dirty="0"/>
              <a:t>Many residents have already made payments, thank you!</a:t>
            </a:r>
          </a:p>
          <a:p>
            <a:pPr marL="285750" indent="-285750">
              <a:buFont typeface="Wingdings" panose="05000000000000000000" pitchFamily="2" charset="2"/>
              <a:buChar char="§"/>
            </a:pPr>
            <a:r>
              <a:rPr lang="en-US" dirty="0"/>
              <a:t>Early payments are encouraged and appreciated.</a:t>
            </a:r>
          </a:p>
        </p:txBody>
      </p:sp>
      <p:sp>
        <p:nvSpPr>
          <p:cNvPr id="15" name="TextBox 14">
            <a:extLst>
              <a:ext uri="{FF2B5EF4-FFF2-40B4-BE49-F238E27FC236}">
                <a16:creationId xmlns:a16="http://schemas.microsoft.com/office/drawing/2014/main" id="{0C618899-65C8-7E3F-5BB0-4E362B6EF6DE}"/>
              </a:ext>
            </a:extLst>
          </p:cNvPr>
          <p:cNvSpPr txBox="1"/>
          <p:nvPr/>
        </p:nvSpPr>
        <p:spPr>
          <a:xfrm>
            <a:off x="283028" y="2355198"/>
            <a:ext cx="6973178" cy="1860381"/>
          </a:xfrm>
          <a:prstGeom prst="rect">
            <a:avLst/>
          </a:prstGeom>
          <a:noFill/>
        </p:spPr>
        <p:txBody>
          <a:bodyPr wrap="square">
            <a:spAutoFit/>
          </a:bodyPr>
          <a:lstStyle/>
          <a:p>
            <a:pPr marL="0" marR="0">
              <a:lnSpc>
                <a:spcPct val="107000"/>
              </a:lnSpc>
              <a:buNone/>
            </a:pPr>
            <a:r>
              <a:rPr lang="en-US" sz="1800" b="1" u="sng" kern="100" dirty="0">
                <a:effectLst/>
                <a:latin typeface="Aptos" panose="020B0004020202020204" pitchFamily="34" charset="0"/>
                <a:ea typeface="Aptos" panose="020B0004020202020204" pitchFamily="34" charset="0"/>
                <a:cs typeface="Times New Roman" panose="02020603050405020304" pitchFamily="18" charset="0"/>
              </a:rPr>
              <a:t>Due Date	Item								Amount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12/15/25		HOA Operating Annual Dues			$600.00</a:t>
            </a:r>
          </a:p>
          <a:p>
            <a:pPr marL="0" marR="0">
              <a:lnSpc>
                <a:spcPct val="107000"/>
              </a:lnSpc>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12/15/25		HOA Road Fund Annual Dues			$600.00</a:t>
            </a:r>
          </a:p>
          <a:p>
            <a:pPr marL="0" marR="0">
              <a:lnSpc>
                <a:spcPct val="107000"/>
              </a:lnSpc>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2/1/26		Road Paving Assessment Pmt#1			$475.00</a:t>
            </a:r>
          </a:p>
          <a:p>
            <a:pPr marL="0" marR="0">
              <a:lnSpc>
                <a:spcPct val="107000"/>
              </a:lnSpc>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3/1/26		Road Paving Assessment Pmt#2			</a:t>
            </a:r>
            <a:r>
              <a:rPr lang="en-US" sz="1800" u="sng" kern="100" dirty="0">
                <a:effectLst/>
                <a:latin typeface="Aptos" panose="020B0004020202020204" pitchFamily="34" charset="0"/>
                <a:ea typeface="Aptos" panose="020B0004020202020204" pitchFamily="34" charset="0"/>
                <a:cs typeface="Times New Roman" panose="02020603050405020304" pitchFamily="18" charset="0"/>
              </a:rPr>
              <a:t>$475.00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1828800" marR="0" indent="457200">
              <a:lnSpc>
                <a:spcPct val="107000"/>
              </a:lnSpc>
              <a:buNone/>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				Total:	 	$2,150.00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20066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87F6B5-EA91-FB0F-FF2D-01C67705E9F4}"/>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6050833D-B9A9-3C47-6A3E-97BD705C9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FE9E80FC-8209-F581-BB78-503B6AA76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16B91DC0-9040-261F-F369-90752E440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D956AC45-440B-51CB-6CB7-F142A4FDA1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DD759DFE-7D83-25EA-2E98-559B9B84EA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9D1068A5-B082-CDD1-7BDC-5D7B5BEF952C}"/>
              </a:ext>
            </a:extLst>
          </p:cNvPr>
          <p:cNvSpPr txBox="1">
            <a:spLocks/>
          </p:cNvSpPr>
          <p:nvPr/>
        </p:nvSpPr>
        <p:spPr>
          <a:xfrm>
            <a:off x="459346" y="278535"/>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Agenda</a:t>
            </a:r>
          </a:p>
        </p:txBody>
      </p:sp>
      <p:sp>
        <p:nvSpPr>
          <p:cNvPr id="5" name="TextBox 4">
            <a:extLst>
              <a:ext uri="{FF2B5EF4-FFF2-40B4-BE49-F238E27FC236}">
                <a16:creationId xmlns:a16="http://schemas.microsoft.com/office/drawing/2014/main" id="{1F8EE6B3-6126-DD69-4831-1FF41C7DE81F}"/>
              </a:ext>
            </a:extLst>
          </p:cNvPr>
          <p:cNvSpPr txBox="1"/>
          <p:nvPr/>
        </p:nvSpPr>
        <p:spPr>
          <a:xfrm>
            <a:off x="737418" y="1997838"/>
            <a:ext cx="10373033" cy="3970318"/>
          </a:xfrm>
          <a:prstGeom prst="rect">
            <a:avLst/>
          </a:prstGeom>
          <a:noFill/>
        </p:spPr>
        <p:txBody>
          <a:bodyPr wrap="square" rtlCol="0">
            <a:spAutoFit/>
          </a:bodyPr>
          <a:lstStyle/>
          <a:p>
            <a:pPr marL="457200" indent="-457200">
              <a:buFont typeface="Wingdings" panose="05000000000000000000" pitchFamily="2" charset="2"/>
              <a:buChar char="§"/>
            </a:pPr>
            <a:r>
              <a:rPr lang="en-US" sz="2800" dirty="0"/>
              <a:t>Introductions</a:t>
            </a:r>
          </a:p>
          <a:p>
            <a:pPr marL="457200" indent="-457200">
              <a:buFont typeface="Wingdings" panose="05000000000000000000" pitchFamily="2" charset="2"/>
              <a:buChar char="§"/>
            </a:pPr>
            <a:r>
              <a:rPr lang="en-US" sz="2800" dirty="0"/>
              <a:t>Guest Speaker – Jeffrey Dittmer Sage Creek Attorney</a:t>
            </a:r>
          </a:p>
          <a:p>
            <a:pPr marL="457200" indent="-457200">
              <a:buFont typeface="Wingdings" panose="05000000000000000000" pitchFamily="2" charset="2"/>
              <a:buChar char="§"/>
            </a:pPr>
            <a:r>
              <a:rPr lang="en-US" sz="2800" dirty="0"/>
              <a:t>FY25 Financial Review and 2026 Budget</a:t>
            </a:r>
          </a:p>
          <a:p>
            <a:pPr marL="457200" indent="-457200">
              <a:buFont typeface="Wingdings" panose="05000000000000000000" pitchFamily="2" charset="2"/>
              <a:buChar char="§"/>
            </a:pPr>
            <a:r>
              <a:rPr lang="en-US" sz="2800" dirty="0"/>
              <a:t>Committee Reports</a:t>
            </a:r>
          </a:p>
          <a:p>
            <a:pPr marL="457200" indent="-457200">
              <a:buFont typeface="Wingdings" panose="05000000000000000000" pitchFamily="2" charset="2"/>
              <a:buChar char="§"/>
            </a:pPr>
            <a:r>
              <a:rPr lang="en-US" sz="2800" dirty="0"/>
              <a:t>Road Project Update</a:t>
            </a:r>
          </a:p>
          <a:p>
            <a:pPr marL="457200" indent="-457200">
              <a:buFont typeface="Wingdings" panose="05000000000000000000" pitchFamily="2" charset="2"/>
              <a:buChar char="§"/>
            </a:pPr>
            <a:r>
              <a:rPr lang="en-US" sz="2800" dirty="0"/>
              <a:t>Galena and Surrounding Area Update</a:t>
            </a:r>
          </a:p>
          <a:p>
            <a:pPr marL="457200" indent="-457200">
              <a:buFont typeface="Wingdings" panose="05000000000000000000" pitchFamily="2" charset="2"/>
              <a:buChar char="§"/>
            </a:pPr>
            <a:r>
              <a:rPr lang="en-US" sz="2800" dirty="0"/>
              <a:t>Reminders on community help and assistance</a:t>
            </a:r>
          </a:p>
          <a:p>
            <a:pPr marL="457200" indent="-457200">
              <a:buFont typeface="Wingdings" panose="05000000000000000000" pitchFamily="2" charset="2"/>
              <a:buChar char="§"/>
            </a:pPr>
            <a:r>
              <a:rPr lang="en-US" sz="2800" dirty="0"/>
              <a:t>General Discussion</a:t>
            </a:r>
          </a:p>
          <a:p>
            <a:pPr marL="457200" indent="-457200">
              <a:buFont typeface="Wingdings" panose="05000000000000000000" pitchFamily="2" charset="2"/>
              <a:buChar char="§"/>
            </a:pPr>
            <a:r>
              <a:rPr lang="en-US" sz="2800" dirty="0"/>
              <a:t>Adjournment</a:t>
            </a:r>
          </a:p>
        </p:txBody>
      </p:sp>
      <p:sp>
        <p:nvSpPr>
          <p:cNvPr id="4" name="Rectangle 3">
            <a:extLst>
              <a:ext uri="{FF2B5EF4-FFF2-40B4-BE49-F238E27FC236}">
                <a16:creationId xmlns:a16="http://schemas.microsoft.com/office/drawing/2014/main" id="{7FD2F9A7-FC5C-814A-1140-2827D4067AC2}"/>
              </a:ext>
            </a:extLst>
          </p:cNvPr>
          <p:cNvSpPr/>
          <p:nvPr/>
        </p:nvSpPr>
        <p:spPr>
          <a:xfrm>
            <a:off x="737417" y="3315356"/>
            <a:ext cx="9617879" cy="46022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0312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D096311-1F2F-A605-FFD9-97499AF7DE14}"/>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6E828710-04D9-40C6-53A5-E844069EE6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825293B7-5056-83E7-08EB-63FBACCD94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4F3F2A09-7D43-6B0E-8D84-91C6146D7B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ABFDD9F5-1610-D9C6-BAF6-FB4E35B09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711B9EF7-FDA0-D077-B2D6-4BD3DF596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0A3F1DBE-BDB9-0ECE-3E73-B692CE71BB32}"/>
              </a:ext>
            </a:extLst>
          </p:cNvPr>
          <p:cNvSpPr txBox="1">
            <a:spLocks/>
          </p:cNvSpPr>
          <p:nvPr/>
        </p:nvSpPr>
        <p:spPr>
          <a:xfrm>
            <a:off x="459346" y="278535"/>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Beautification Committee</a:t>
            </a:r>
          </a:p>
        </p:txBody>
      </p:sp>
      <p:sp>
        <p:nvSpPr>
          <p:cNvPr id="5" name="TextBox 4">
            <a:extLst>
              <a:ext uri="{FF2B5EF4-FFF2-40B4-BE49-F238E27FC236}">
                <a16:creationId xmlns:a16="http://schemas.microsoft.com/office/drawing/2014/main" id="{CA0AC53A-5B24-5EBB-0179-C442FCBC5E97}"/>
              </a:ext>
            </a:extLst>
          </p:cNvPr>
          <p:cNvSpPr txBox="1"/>
          <p:nvPr/>
        </p:nvSpPr>
        <p:spPr>
          <a:xfrm>
            <a:off x="459342" y="3207038"/>
            <a:ext cx="11300039" cy="3416320"/>
          </a:xfrm>
          <a:prstGeom prst="rect">
            <a:avLst/>
          </a:prstGeom>
          <a:noFill/>
        </p:spPr>
        <p:txBody>
          <a:bodyPr wrap="square" rtlCol="0">
            <a:spAutoFit/>
          </a:bodyPr>
          <a:lstStyle/>
          <a:p>
            <a:r>
              <a:rPr lang="en-US" sz="2400" b="1" u="sng" dirty="0"/>
              <a:t>Spring/Summer</a:t>
            </a:r>
            <a:endParaRPr lang="en-US" sz="3600" u="sng" dirty="0"/>
          </a:p>
          <a:p>
            <a:pPr marL="285750" indent="-285750" fontAlgn="base">
              <a:buFont typeface="Wingdings" panose="05000000000000000000" pitchFamily="2" charset="2"/>
              <a:buChar char="§"/>
            </a:pPr>
            <a:r>
              <a:rPr lang="en-US" sz="2400" dirty="0"/>
              <a:t>Clean up and order plants for Sunbury Rd entrance. New vendor is Hoover Gardens.     $1,312.97</a:t>
            </a:r>
          </a:p>
          <a:p>
            <a:pPr marL="285750" indent="-285750" fontAlgn="base">
              <a:buFont typeface="Wingdings" panose="05000000000000000000" pitchFamily="2" charset="2"/>
              <a:buChar char="§"/>
            </a:pPr>
            <a:r>
              <a:rPr lang="en-US" sz="2400" dirty="0" err="1"/>
              <a:t>Hydrotech</a:t>
            </a:r>
            <a:r>
              <a:rPr lang="en-US" sz="2400" dirty="0"/>
              <a:t> to open irrigation system at Sunbury Rd entrance. $172.00</a:t>
            </a:r>
          </a:p>
          <a:p>
            <a:pPr marL="285750" indent="-285750" fontAlgn="base">
              <a:buFont typeface="Wingdings" panose="05000000000000000000" pitchFamily="2" charset="2"/>
              <a:buChar char="§"/>
            </a:pPr>
            <a:r>
              <a:rPr lang="en-US" sz="2400" dirty="0" err="1"/>
              <a:t>SOLitude</a:t>
            </a:r>
            <a:r>
              <a:rPr lang="en-US" sz="2400" dirty="0"/>
              <a:t> Lake to treat pond for algae and reinstall pond pump. $1,372.17</a:t>
            </a:r>
          </a:p>
          <a:p>
            <a:pPr marL="285750" indent="-285750" fontAlgn="base">
              <a:buFont typeface="Wingdings" panose="05000000000000000000" pitchFamily="2" charset="2"/>
              <a:buChar char="§"/>
            </a:pPr>
            <a:r>
              <a:rPr lang="en-US" sz="2400" dirty="0"/>
              <a:t>Midwest </a:t>
            </a:r>
            <a:r>
              <a:rPr lang="en-US" sz="2400" dirty="0" err="1"/>
              <a:t>Lightscapes</a:t>
            </a:r>
            <a:r>
              <a:rPr lang="en-US" sz="2400" dirty="0"/>
              <a:t> to ensure lights at both gates are working. $100.00 </a:t>
            </a:r>
          </a:p>
          <a:p>
            <a:pPr marL="285750" indent="-285750" fontAlgn="base">
              <a:buFont typeface="Wingdings" panose="05000000000000000000" pitchFamily="2" charset="2"/>
              <a:buChar char="§"/>
            </a:pPr>
            <a:r>
              <a:rPr lang="en-US" sz="2400" dirty="0"/>
              <a:t>Reichle Brothers to maintain lawncare of common area (spring clean-up, pruning and mulch; mowing, insect/weed control, fertilizer applications). $10,733.88</a:t>
            </a:r>
          </a:p>
          <a:p>
            <a:pPr marL="285750" indent="-285750" fontAlgn="base">
              <a:buFont typeface="Wingdings" panose="05000000000000000000" pitchFamily="2" charset="2"/>
              <a:buChar char="§"/>
            </a:pPr>
            <a:r>
              <a:rPr lang="en-US" sz="2400" dirty="0"/>
              <a:t>Oversee general landscape maintenance for front and rear gates.</a:t>
            </a:r>
          </a:p>
        </p:txBody>
      </p:sp>
      <p:sp>
        <p:nvSpPr>
          <p:cNvPr id="2" name="TextBox 1">
            <a:extLst>
              <a:ext uri="{FF2B5EF4-FFF2-40B4-BE49-F238E27FC236}">
                <a16:creationId xmlns:a16="http://schemas.microsoft.com/office/drawing/2014/main" id="{DA2FFC2E-02E4-2F12-404A-7A96BF84853C}"/>
              </a:ext>
            </a:extLst>
          </p:cNvPr>
          <p:cNvSpPr txBox="1"/>
          <p:nvPr/>
        </p:nvSpPr>
        <p:spPr>
          <a:xfrm>
            <a:off x="459342" y="1725049"/>
            <a:ext cx="11300039" cy="1077218"/>
          </a:xfrm>
          <a:prstGeom prst="rect">
            <a:avLst/>
          </a:prstGeom>
          <a:noFill/>
        </p:spPr>
        <p:txBody>
          <a:bodyPr wrap="square" rtlCol="0">
            <a:spAutoFit/>
          </a:bodyPr>
          <a:lstStyle/>
          <a:p>
            <a:r>
              <a:rPr lang="en-US" sz="2400" b="1" dirty="0"/>
              <a:t>Committee Responsibilities</a:t>
            </a:r>
            <a:endParaRPr lang="en-US" sz="3600" dirty="0"/>
          </a:p>
          <a:p>
            <a:pPr marL="285750" indent="-285750">
              <a:buFont typeface="Wingdings" panose="05000000000000000000" pitchFamily="2" charset="2"/>
              <a:buChar char="§"/>
            </a:pPr>
            <a:r>
              <a:rPr lang="en-US" sz="2000" i="1" dirty="0"/>
              <a:t>Manage start up/shut down of irrigation system and pond, monitor landscaping within the common areas, contract snow removal and liaison with those associated vendors to ensure quality of work.</a:t>
            </a:r>
            <a:endParaRPr lang="en-US" sz="2800" dirty="0"/>
          </a:p>
        </p:txBody>
      </p:sp>
    </p:spTree>
    <p:extLst>
      <p:ext uri="{BB962C8B-B14F-4D97-AF65-F5344CB8AC3E}">
        <p14:creationId xmlns:p14="http://schemas.microsoft.com/office/powerpoint/2010/main" val="4269285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EEE38C2-A4BA-12CD-D02E-5A2287C0B978}"/>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EC6E1644-70F7-C4FC-C527-705018D5B6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119C3287-1364-DD23-EC62-2D7D94391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11E9CB7E-0D06-52E7-4085-6060615CE3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BC614975-DDF8-1187-3FE7-0D551FD80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CD91489D-4C37-B3C7-9F2F-1F8D79AB52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C5692184-A19F-41A2-62CE-975D1E9415CF}"/>
              </a:ext>
            </a:extLst>
          </p:cNvPr>
          <p:cNvSpPr txBox="1">
            <a:spLocks/>
          </p:cNvSpPr>
          <p:nvPr/>
        </p:nvSpPr>
        <p:spPr>
          <a:xfrm>
            <a:off x="459346" y="278535"/>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Beautification Committee</a:t>
            </a:r>
          </a:p>
        </p:txBody>
      </p:sp>
      <p:sp>
        <p:nvSpPr>
          <p:cNvPr id="5" name="TextBox 4">
            <a:extLst>
              <a:ext uri="{FF2B5EF4-FFF2-40B4-BE49-F238E27FC236}">
                <a16:creationId xmlns:a16="http://schemas.microsoft.com/office/drawing/2014/main" id="{E289EB2B-C012-7411-41F3-5CC5A71988C6}"/>
              </a:ext>
            </a:extLst>
          </p:cNvPr>
          <p:cNvSpPr txBox="1"/>
          <p:nvPr/>
        </p:nvSpPr>
        <p:spPr>
          <a:xfrm>
            <a:off x="459346" y="1781529"/>
            <a:ext cx="10373033" cy="3785652"/>
          </a:xfrm>
          <a:prstGeom prst="rect">
            <a:avLst/>
          </a:prstGeom>
          <a:noFill/>
        </p:spPr>
        <p:txBody>
          <a:bodyPr wrap="square" rtlCol="0">
            <a:spAutoFit/>
          </a:bodyPr>
          <a:lstStyle/>
          <a:p>
            <a:r>
              <a:rPr lang="en-US" sz="2400" b="1" u="sng" dirty="0"/>
              <a:t>Fall  </a:t>
            </a:r>
            <a:endParaRPr lang="en-US" sz="2800" u="sng" dirty="0"/>
          </a:p>
          <a:p>
            <a:pPr marL="285750" indent="-285750" fontAlgn="base">
              <a:buFont typeface="Wingdings" panose="05000000000000000000" pitchFamily="2" charset="2"/>
              <a:buChar char="§"/>
            </a:pPr>
            <a:r>
              <a:rPr lang="en-US" sz="2400" dirty="0" err="1"/>
              <a:t>Hydrotech</a:t>
            </a:r>
            <a:r>
              <a:rPr lang="en-US" sz="2400" dirty="0"/>
              <a:t> to winterize irrigation system. $110</a:t>
            </a:r>
          </a:p>
          <a:p>
            <a:pPr marL="285750" indent="-285750" fontAlgn="base">
              <a:buFont typeface="Wingdings" panose="05000000000000000000" pitchFamily="2" charset="2"/>
              <a:buChar char="§"/>
            </a:pPr>
            <a:r>
              <a:rPr lang="en-US" sz="2400" dirty="0" err="1"/>
              <a:t>SOLitude</a:t>
            </a:r>
            <a:r>
              <a:rPr lang="en-US" sz="2400" dirty="0"/>
              <a:t> Lake to winterize pond pump.</a:t>
            </a:r>
          </a:p>
          <a:p>
            <a:pPr marL="285750" indent="-285750" fontAlgn="base">
              <a:buFont typeface="Wingdings" panose="05000000000000000000" pitchFamily="2" charset="2"/>
              <a:buChar char="§"/>
            </a:pPr>
            <a:r>
              <a:rPr lang="en-US" sz="2400" dirty="0"/>
              <a:t>Weed, prune and remove spent flowers.</a:t>
            </a:r>
          </a:p>
          <a:p>
            <a:pPr marL="285750" indent="-285750" fontAlgn="base">
              <a:buFont typeface="Wingdings" panose="05000000000000000000" pitchFamily="2" charset="2"/>
              <a:buChar char="§"/>
            </a:pPr>
            <a:r>
              <a:rPr lang="en-US" sz="2400" dirty="0"/>
              <a:t>Reichle Brothers to complete fall leaf removal and perennial maintenance.</a:t>
            </a:r>
          </a:p>
          <a:p>
            <a:endParaRPr lang="en-US" sz="2400" b="1" dirty="0"/>
          </a:p>
          <a:p>
            <a:endParaRPr lang="en-US" sz="2400" b="1" dirty="0"/>
          </a:p>
          <a:p>
            <a:r>
              <a:rPr lang="en-US" sz="2400" b="1" u="sng" dirty="0"/>
              <a:t>Winter</a:t>
            </a:r>
            <a:endParaRPr lang="en-US" sz="2800" u="sng" dirty="0"/>
          </a:p>
          <a:p>
            <a:pPr marL="342900" indent="-342900" fontAlgn="base">
              <a:buFont typeface="Wingdings" panose="05000000000000000000" pitchFamily="2" charset="2"/>
              <a:buChar char="§"/>
            </a:pPr>
            <a:r>
              <a:rPr lang="en-US" sz="2400" dirty="0"/>
              <a:t>Holiday decorating.</a:t>
            </a:r>
          </a:p>
          <a:p>
            <a:pPr marL="342900" indent="-342900" fontAlgn="base">
              <a:buFont typeface="Wingdings" panose="05000000000000000000" pitchFamily="2" charset="2"/>
              <a:buChar char="§"/>
            </a:pPr>
            <a:r>
              <a:rPr lang="en-US" sz="2400" dirty="0"/>
              <a:t>Snow removal (2025):  $11,680.00 </a:t>
            </a:r>
          </a:p>
        </p:txBody>
      </p:sp>
      <p:sp>
        <p:nvSpPr>
          <p:cNvPr id="4" name="TextBox 3">
            <a:extLst>
              <a:ext uri="{FF2B5EF4-FFF2-40B4-BE49-F238E27FC236}">
                <a16:creationId xmlns:a16="http://schemas.microsoft.com/office/drawing/2014/main" id="{1344A0DE-D6D1-9C14-0A13-0029409EDC88}"/>
              </a:ext>
            </a:extLst>
          </p:cNvPr>
          <p:cNvSpPr txBox="1"/>
          <p:nvPr/>
        </p:nvSpPr>
        <p:spPr>
          <a:xfrm>
            <a:off x="459346" y="5717691"/>
            <a:ext cx="6242567" cy="861774"/>
          </a:xfrm>
          <a:prstGeom prst="rect">
            <a:avLst/>
          </a:prstGeom>
          <a:noFill/>
        </p:spPr>
        <p:txBody>
          <a:bodyPr wrap="square" rtlCol="0">
            <a:spAutoFit/>
          </a:bodyPr>
          <a:lstStyle/>
          <a:p>
            <a:r>
              <a:rPr lang="en-US" sz="1600" u="sng" dirty="0"/>
              <a:t>Beautification Committee Contacts:</a:t>
            </a:r>
          </a:p>
          <a:p>
            <a:pPr marL="285750" indent="-285750">
              <a:buFont typeface="Wingdings" panose="05000000000000000000" pitchFamily="2" charset="2"/>
              <a:buChar char="§"/>
            </a:pPr>
            <a:r>
              <a:rPr lang="en-US" sz="1600" dirty="0"/>
              <a:t>Karen McCann:	</a:t>
            </a:r>
            <a:r>
              <a:rPr lang="en-US" sz="1600" u="sng" dirty="0">
                <a:hlinkClick r:id="rId2"/>
              </a:rPr>
              <a:t>kpmccann369@gmail.com</a:t>
            </a:r>
            <a:endParaRPr lang="en-US" sz="1600" dirty="0"/>
          </a:p>
          <a:p>
            <a:pPr marL="285750" indent="-285750">
              <a:buFont typeface="Wingdings" panose="05000000000000000000" pitchFamily="2" charset="2"/>
              <a:buChar char="§"/>
            </a:pPr>
            <a:r>
              <a:rPr lang="en-US" sz="1600" dirty="0"/>
              <a:t>Sue Bunting:     	</a:t>
            </a:r>
            <a:r>
              <a:rPr lang="en-US" sz="1600" dirty="0">
                <a:hlinkClick r:id="rId3"/>
              </a:rPr>
              <a:t>csbunting@aol.com</a:t>
            </a:r>
            <a:r>
              <a:rPr lang="en-US" sz="1600" dirty="0"/>
              <a:t> </a:t>
            </a:r>
          </a:p>
        </p:txBody>
      </p:sp>
    </p:spTree>
    <p:extLst>
      <p:ext uri="{BB962C8B-B14F-4D97-AF65-F5344CB8AC3E}">
        <p14:creationId xmlns:p14="http://schemas.microsoft.com/office/powerpoint/2010/main" val="18949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6FCE83B-B09E-9AB8-A987-17A798BADF43}"/>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CB139F98-DBE7-5AE5-F6FA-7E41BB0522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9D6D6EC5-093E-CF5A-C320-07BB611794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D7D77E9C-FEDA-3720-DF63-29EE77EE8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068A1A5C-1308-57C8-8C9D-A608F1EEF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24940244-6D74-E316-7A56-9ADE2F7523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4901CFE1-C8A7-EB39-44AD-5F22F36E5E25}"/>
              </a:ext>
            </a:extLst>
          </p:cNvPr>
          <p:cNvSpPr txBox="1">
            <a:spLocks/>
          </p:cNvSpPr>
          <p:nvPr/>
        </p:nvSpPr>
        <p:spPr>
          <a:xfrm>
            <a:off x="459346" y="278535"/>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Welcome Committee</a:t>
            </a:r>
          </a:p>
        </p:txBody>
      </p:sp>
      <p:sp>
        <p:nvSpPr>
          <p:cNvPr id="11" name="Content Placeholder 6">
            <a:extLst>
              <a:ext uri="{FF2B5EF4-FFF2-40B4-BE49-F238E27FC236}">
                <a16:creationId xmlns:a16="http://schemas.microsoft.com/office/drawing/2014/main" id="{C748BA96-7998-D436-C810-21A71E6B8539}"/>
              </a:ext>
            </a:extLst>
          </p:cNvPr>
          <p:cNvSpPr txBox="1">
            <a:spLocks/>
          </p:cNvSpPr>
          <p:nvPr/>
        </p:nvSpPr>
        <p:spPr>
          <a:xfrm>
            <a:off x="459346" y="1787996"/>
            <a:ext cx="10788757" cy="29077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Committee Responsibilities</a:t>
            </a:r>
            <a:endParaRPr lang="en-US" dirty="0"/>
          </a:p>
          <a:p>
            <a:pPr>
              <a:buFont typeface="Wingdings" panose="05000000000000000000" pitchFamily="2" charset="2"/>
              <a:buChar char="§"/>
            </a:pPr>
            <a:r>
              <a:rPr lang="en-US" sz="2400" dirty="0"/>
              <a:t>Meet and greet new homeowners</a:t>
            </a:r>
          </a:p>
          <a:p>
            <a:pPr>
              <a:buFont typeface="Wingdings" panose="05000000000000000000" pitchFamily="2" charset="2"/>
              <a:buChar char="§"/>
            </a:pPr>
            <a:r>
              <a:rPr lang="en-US" sz="2400" dirty="0"/>
              <a:t>Provide Welcome Info to new residents</a:t>
            </a:r>
            <a:endParaRPr lang="en-US" sz="2400" dirty="0">
              <a:solidFill>
                <a:srgbClr val="000000"/>
              </a:solidFill>
            </a:endParaRPr>
          </a:p>
          <a:p>
            <a:pPr>
              <a:buFont typeface="Wingdings" panose="05000000000000000000" pitchFamily="2" charset="2"/>
              <a:buChar char="§"/>
            </a:pPr>
            <a:r>
              <a:rPr lang="en-US" sz="2400" dirty="0">
                <a:solidFill>
                  <a:srgbClr val="000000"/>
                </a:solidFill>
              </a:rPr>
              <a:t>Maintain and update the Residential Directory</a:t>
            </a:r>
          </a:p>
          <a:p>
            <a:pPr>
              <a:buFont typeface="Wingdings" panose="05000000000000000000" pitchFamily="2" charset="2"/>
              <a:buChar char="§"/>
            </a:pPr>
            <a:r>
              <a:rPr lang="en-US" sz="2400" dirty="0">
                <a:solidFill>
                  <a:srgbClr val="000000"/>
                </a:solidFill>
              </a:rPr>
              <a:t>Answer questions regarding our community</a:t>
            </a:r>
            <a:endParaRPr lang="en-US" sz="2400" dirty="0"/>
          </a:p>
        </p:txBody>
      </p:sp>
      <p:sp>
        <p:nvSpPr>
          <p:cNvPr id="12" name="TextBox 11">
            <a:extLst>
              <a:ext uri="{FF2B5EF4-FFF2-40B4-BE49-F238E27FC236}">
                <a16:creationId xmlns:a16="http://schemas.microsoft.com/office/drawing/2014/main" id="{64291228-755D-E0D7-4B78-C53852E5D791}"/>
              </a:ext>
            </a:extLst>
          </p:cNvPr>
          <p:cNvSpPr txBox="1"/>
          <p:nvPr/>
        </p:nvSpPr>
        <p:spPr>
          <a:xfrm>
            <a:off x="590853" y="5226719"/>
            <a:ext cx="6242567" cy="861774"/>
          </a:xfrm>
          <a:prstGeom prst="rect">
            <a:avLst/>
          </a:prstGeom>
          <a:noFill/>
        </p:spPr>
        <p:txBody>
          <a:bodyPr wrap="square" rtlCol="0">
            <a:spAutoFit/>
          </a:bodyPr>
          <a:lstStyle/>
          <a:p>
            <a:r>
              <a:rPr lang="en-US" sz="1600" u="sng" dirty="0"/>
              <a:t>Welcome Committee Contacts:</a:t>
            </a:r>
          </a:p>
          <a:p>
            <a:pPr marL="285750" indent="-285750">
              <a:buFont typeface="Wingdings" panose="05000000000000000000" pitchFamily="2" charset="2"/>
              <a:buChar char="§"/>
            </a:pPr>
            <a:r>
              <a:rPr lang="en-US" sz="1600" dirty="0"/>
              <a:t>Sue Bunting: 		</a:t>
            </a:r>
            <a:r>
              <a:rPr lang="en-US" sz="1600" dirty="0">
                <a:hlinkClick r:id="rId2"/>
              </a:rPr>
              <a:t>csbunting@aol.com</a:t>
            </a:r>
            <a:r>
              <a:rPr lang="en-US" sz="1600" dirty="0"/>
              <a:t> </a:t>
            </a:r>
          </a:p>
          <a:p>
            <a:pPr marL="285750" indent="-285750">
              <a:buFont typeface="Wingdings" panose="05000000000000000000" pitchFamily="2" charset="2"/>
              <a:buChar char="§"/>
            </a:pPr>
            <a:r>
              <a:rPr lang="en-US" sz="1600" dirty="0"/>
              <a:t>Shiela Rao-Lasota: 	</a:t>
            </a:r>
            <a:r>
              <a:rPr lang="en-US" sz="1600" u="sng" dirty="0">
                <a:hlinkClick r:id="rId3"/>
              </a:rPr>
              <a:t>shielarao@hotmail.com</a:t>
            </a:r>
            <a:r>
              <a:rPr lang="en-US" sz="1600" u="sng" dirty="0"/>
              <a:t> </a:t>
            </a:r>
          </a:p>
        </p:txBody>
      </p:sp>
    </p:spTree>
    <p:extLst>
      <p:ext uri="{BB962C8B-B14F-4D97-AF65-F5344CB8AC3E}">
        <p14:creationId xmlns:p14="http://schemas.microsoft.com/office/powerpoint/2010/main" val="2609309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E41A495-7D42-DECF-4F2A-833275A96EF7}"/>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C86547BA-0647-FEB1-BFF2-232BCA0CB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0CA8A399-23EB-7881-524F-6DA41B03E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68728D86-99E0-E9F1-B67A-D496573E2D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CFE7BA0A-D374-BAD4-0DDC-A07B7F6538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60772050-3716-DEF8-D118-667EAAF09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DA697285-D2F9-E92D-A669-AF3D72F08AB4}"/>
              </a:ext>
            </a:extLst>
          </p:cNvPr>
          <p:cNvSpPr txBox="1">
            <a:spLocks/>
          </p:cNvSpPr>
          <p:nvPr/>
        </p:nvSpPr>
        <p:spPr>
          <a:xfrm>
            <a:off x="459346" y="278535"/>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Welcome to Sage Creek Community</a:t>
            </a:r>
          </a:p>
        </p:txBody>
      </p:sp>
      <p:sp>
        <p:nvSpPr>
          <p:cNvPr id="5" name="TextBox 4">
            <a:extLst>
              <a:ext uri="{FF2B5EF4-FFF2-40B4-BE49-F238E27FC236}">
                <a16:creationId xmlns:a16="http://schemas.microsoft.com/office/drawing/2014/main" id="{F62ADB71-3590-A755-719C-4137DF170FE2}"/>
              </a:ext>
            </a:extLst>
          </p:cNvPr>
          <p:cNvSpPr txBox="1"/>
          <p:nvPr/>
        </p:nvSpPr>
        <p:spPr>
          <a:xfrm>
            <a:off x="737418" y="1997838"/>
            <a:ext cx="10373033" cy="1569660"/>
          </a:xfrm>
          <a:prstGeom prst="rect">
            <a:avLst/>
          </a:prstGeom>
          <a:noFill/>
        </p:spPr>
        <p:txBody>
          <a:bodyPr wrap="square" rtlCol="0">
            <a:spAutoFit/>
          </a:bodyPr>
          <a:lstStyle/>
          <a:p>
            <a:r>
              <a:rPr lang="en-US" sz="2400" b="1" u="sng" dirty="0"/>
              <a:t>New Sage Creek Residents, 2025</a:t>
            </a:r>
            <a:endParaRPr lang="en-US" sz="2400" u="sng" dirty="0"/>
          </a:p>
          <a:p>
            <a:endParaRPr lang="en-US" sz="2400" u="sng" dirty="0"/>
          </a:p>
          <a:p>
            <a:pPr marL="457200" indent="-457200">
              <a:buFont typeface="Wingdings" panose="05000000000000000000" pitchFamily="2" charset="2"/>
              <a:buChar char="§"/>
            </a:pPr>
            <a:r>
              <a:rPr lang="en-US" sz="2400" b="1" dirty="0"/>
              <a:t>Tony and Lucy Tanner</a:t>
            </a:r>
            <a:r>
              <a:rPr lang="en-US" sz="2400" dirty="0"/>
              <a:t>:  		9921 Sage Creek Drive</a:t>
            </a:r>
          </a:p>
          <a:p>
            <a:pPr marL="457200" indent="-457200">
              <a:buFont typeface="Wingdings" panose="05000000000000000000" pitchFamily="2" charset="2"/>
              <a:buChar char="§"/>
            </a:pPr>
            <a:r>
              <a:rPr lang="en-US" sz="2400" b="1" dirty="0"/>
              <a:t>Allen and Holly Albrecht</a:t>
            </a:r>
            <a:r>
              <a:rPr lang="en-US" sz="2400" dirty="0"/>
              <a:t>:	10606 Sage Creek Drive</a:t>
            </a:r>
          </a:p>
        </p:txBody>
      </p:sp>
      <p:sp>
        <p:nvSpPr>
          <p:cNvPr id="6" name="TextBox 5">
            <a:extLst>
              <a:ext uri="{FF2B5EF4-FFF2-40B4-BE49-F238E27FC236}">
                <a16:creationId xmlns:a16="http://schemas.microsoft.com/office/drawing/2014/main" id="{C891DF05-5E55-87FB-F2D5-F6D806E371A3}"/>
              </a:ext>
            </a:extLst>
          </p:cNvPr>
          <p:cNvSpPr txBox="1"/>
          <p:nvPr/>
        </p:nvSpPr>
        <p:spPr>
          <a:xfrm>
            <a:off x="590853" y="5226719"/>
            <a:ext cx="6242567" cy="861774"/>
          </a:xfrm>
          <a:prstGeom prst="rect">
            <a:avLst/>
          </a:prstGeom>
          <a:noFill/>
        </p:spPr>
        <p:txBody>
          <a:bodyPr wrap="square" rtlCol="0">
            <a:spAutoFit/>
          </a:bodyPr>
          <a:lstStyle/>
          <a:p>
            <a:r>
              <a:rPr lang="en-US" sz="1600" u="sng" dirty="0"/>
              <a:t>Welcome Committee Contacts:</a:t>
            </a:r>
          </a:p>
          <a:p>
            <a:pPr marL="285750" indent="-285750">
              <a:buFont typeface="Wingdings" panose="05000000000000000000" pitchFamily="2" charset="2"/>
              <a:buChar char="§"/>
            </a:pPr>
            <a:r>
              <a:rPr lang="en-US" sz="1600" dirty="0"/>
              <a:t>Sue Bunting: 		</a:t>
            </a:r>
            <a:r>
              <a:rPr lang="en-US" sz="1600" dirty="0">
                <a:hlinkClick r:id="rId2"/>
              </a:rPr>
              <a:t>csbunting@aol.com</a:t>
            </a:r>
            <a:r>
              <a:rPr lang="en-US" sz="1600" dirty="0"/>
              <a:t> </a:t>
            </a:r>
          </a:p>
          <a:p>
            <a:pPr marL="285750" indent="-285750">
              <a:buFont typeface="Wingdings" panose="05000000000000000000" pitchFamily="2" charset="2"/>
              <a:buChar char="§"/>
            </a:pPr>
            <a:r>
              <a:rPr lang="en-US" sz="1600" dirty="0"/>
              <a:t>Shiela Rao-Lasota: 	</a:t>
            </a:r>
            <a:r>
              <a:rPr lang="en-US" sz="1600" u="sng" dirty="0">
                <a:hlinkClick r:id="rId3"/>
              </a:rPr>
              <a:t>shielarao@hotmail.com</a:t>
            </a:r>
            <a:r>
              <a:rPr lang="en-US" sz="1600" u="sng" dirty="0"/>
              <a:t> </a:t>
            </a:r>
          </a:p>
        </p:txBody>
      </p:sp>
    </p:spTree>
    <p:extLst>
      <p:ext uri="{BB962C8B-B14F-4D97-AF65-F5344CB8AC3E}">
        <p14:creationId xmlns:p14="http://schemas.microsoft.com/office/powerpoint/2010/main" val="2492643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C930F13-B361-B464-EC7B-4761C1636F05}"/>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430600CF-2266-AC34-6BB8-EBB05B3D7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CC932E61-B815-A115-9276-32F844E0B4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354C0E8E-8473-48E2-84E0-D829658CD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BE7DBDB9-BCD5-D240-10D8-56EB33201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803F74B4-A534-01EA-AA1D-F03C7A90A4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78968E95-D803-68AB-0D24-5660148A7323}"/>
              </a:ext>
            </a:extLst>
          </p:cNvPr>
          <p:cNvSpPr txBox="1">
            <a:spLocks/>
          </p:cNvSpPr>
          <p:nvPr/>
        </p:nvSpPr>
        <p:spPr>
          <a:xfrm>
            <a:off x="459346" y="278535"/>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Social Committee</a:t>
            </a:r>
          </a:p>
        </p:txBody>
      </p:sp>
      <p:sp>
        <p:nvSpPr>
          <p:cNvPr id="5" name="TextBox 4">
            <a:extLst>
              <a:ext uri="{FF2B5EF4-FFF2-40B4-BE49-F238E27FC236}">
                <a16:creationId xmlns:a16="http://schemas.microsoft.com/office/drawing/2014/main" id="{8BFFC41F-02E2-8482-249C-9A211C5D929D}"/>
              </a:ext>
            </a:extLst>
          </p:cNvPr>
          <p:cNvSpPr txBox="1"/>
          <p:nvPr/>
        </p:nvSpPr>
        <p:spPr>
          <a:xfrm>
            <a:off x="459346" y="1636760"/>
            <a:ext cx="10373033" cy="4031873"/>
          </a:xfrm>
          <a:prstGeom prst="rect">
            <a:avLst/>
          </a:prstGeom>
          <a:noFill/>
        </p:spPr>
        <p:txBody>
          <a:bodyPr wrap="square" rtlCol="0">
            <a:spAutoFit/>
          </a:bodyPr>
          <a:lstStyle/>
          <a:p>
            <a:r>
              <a:rPr lang="en-US" sz="2800" b="1" dirty="0"/>
              <a:t>2025 Highlights:</a:t>
            </a:r>
          </a:p>
          <a:p>
            <a:pPr marL="457200" indent="-457200">
              <a:buFont typeface="Wingdings" panose="05000000000000000000" pitchFamily="2" charset="2"/>
              <a:buChar char="§"/>
            </a:pPr>
            <a:r>
              <a:rPr lang="en-US" sz="2000" dirty="0"/>
              <a:t>What a fun year! We loved learning the not-so-easy game of Mahjong with 12 neighbors. Huge thanks to Darlene Rupp for hosting those great classes.</a:t>
            </a:r>
          </a:p>
          <a:p>
            <a:pPr marL="457200" indent="-457200">
              <a:buFont typeface="Wingdings" panose="05000000000000000000" pitchFamily="2" charset="2"/>
              <a:buChar char="§"/>
            </a:pPr>
            <a:r>
              <a:rPr lang="en-US" sz="2000" dirty="0"/>
              <a:t>Our Fall Tailgate brought together nearly a third of the neighborhood for diverse food and a lot of fun. A big thank you to all the helpers with setup/takedown (especially Chuck….sorry about your shoulder!).</a:t>
            </a:r>
          </a:p>
          <a:p>
            <a:r>
              <a:rPr lang="en-US" sz="2800" b="1" dirty="0"/>
              <a:t>What's Next?</a:t>
            </a:r>
          </a:p>
          <a:p>
            <a:pPr marL="457200" indent="-457200">
              <a:buFont typeface="Wingdings" panose="05000000000000000000" pitchFamily="2" charset="2"/>
              <a:buChar char="§"/>
            </a:pPr>
            <a:r>
              <a:rPr lang="en-US" sz="2000" dirty="0"/>
              <a:t>Based on tailgate sign-ups, we're looking to start groups for Euchre, Walking, Yoga, and Game Nights! Got another idea? Send it our way!</a:t>
            </a:r>
          </a:p>
          <a:p>
            <a:pPr marL="457200" indent="-457200">
              <a:buFont typeface="Wingdings" panose="05000000000000000000" pitchFamily="2" charset="2"/>
              <a:buChar char="§"/>
            </a:pPr>
            <a:r>
              <a:rPr lang="en-US" sz="2000" dirty="0"/>
              <a:t>Save the Date: April 12, 2026.  We're organizing a group to walk the Ohio State 4 Miler to support the Buckeye Cruise for Cancer. Interested in joining our team? Please contact Darlene or Jennifer. </a:t>
            </a:r>
          </a:p>
        </p:txBody>
      </p:sp>
      <p:sp>
        <p:nvSpPr>
          <p:cNvPr id="2" name="TextBox 1">
            <a:extLst>
              <a:ext uri="{FF2B5EF4-FFF2-40B4-BE49-F238E27FC236}">
                <a16:creationId xmlns:a16="http://schemas.microsoft.com/office/drawing/2014/main" id="{4335CD02-5DE7-9E1E-1B92-B18F275F1E13}"/>
              </a:ext>
            </a:extLst>
          </p:cNvPr>
          <p:cNvSpPr txBox="1"/>
          <p:nvPr/>
        </p:nvSpPr>
        <p:spPr>
          <a:xfrm>
            <a:off x="459346" y="5831110"/>
            <a:ext cx="6242567" cy="830997"/>
          </a:xfrm>
          <a:prstGeom prst="rect">
            <a:avLst/>
          </a:prstGeom>
          <a:noFill/>
        </p:spPr>
        <p:txBody>
          <a:bodyPr wrap="square" rtlCol="0">
            <a:spAutoFit/>
          </a:bodyPr>
          <a:lstStyle/>
          <a:p>
            <a:r>
              <a:rPr lang="en-US" sz="1600" u="sng" dirty="0"/>
              <a:t>Social Committee Contacts:</a:t>
            </a:r>
          </a:p>
          <a:p>
            <a:pPr marL="285750" indent="-285750">
              <a:buFont typeface="Wingdings" panose="05000000000000000000" pitchFamily="2" charset="2"/>
              <a:buChar char="§"/>
            </a:pPr>
            <a:r>
              <a:rPr lang="en-US" sz="1600" dirty="0"/>
              <a:t>Darlene Rupp: 	       	</a:t>
            </a:r>
            <a:r>
              <a:rPr lang="en-US" sz="1600" dirty="0">
                <a:hlinkClick r:id="rId2"/>
              </a:rPr>
              <a:t>darrupp28@gmail.com</a:t>
            </a:r>
            <a:endParaRPr lang="en-US" sz="1600" dirty="0"/>
          </a:p>
          <a:p>
            <a:pPr marL="285750" indent="-285750">
              <a:buFont typeface="Wingdings" panose="05000000000000000000" pitchFamily="2" charset="2"/>
              <a:buChar char="§"/>
            </a:pPr>
            <a:r>
              <a:rPr lang="en-US" sz="1600" dirty="0"/>
              <a:t>Jennifer Johnson:         	</a:t>
            </a:r>
            <a:r>
              <a:rPr lang="en-US" sz="1600" u="sng" dirty="0">
                <a:hlinkClick r:id="rId3"/>
              </a:rPr>
              <a:t>Tajjohnson30@gmail.com</a:t>
            </a:r>
            <a:r>
              <a:rPr lang="en-US" sz="1600" dirty="0"/>
              <a:t>    </a:t>
            </a:r>
            <a:endParaRPr lang="en-US" sz="1600" u="sng" dirty="0"/>
          </a:p>
        </p:txBody>
      </p:sp>
    </p:spTree>
    <p:extLst>
      <p:ext uri="{BB962C8B-B14F-4D97-AF65-F5344CB8AC3E}">
        <p14:creationId xmlns:p14="http://schemas.microsoft.com/office/powerpoint/2010/main" val="589217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BD136B9-2B17-BC2B-E796-D241A93EEEC8}"/>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082BF683-86F6-5FA4-A31A-6FC10D3FA7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70572FEE-6743-3CAA-D243-CBE4C5CFB3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299236E4-38F6-6005-73D7-E009625DC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AD773FD1-3892-DC70-394E-96001EEFF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411154A5-48D9-CB72-205A-4EEB593AC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E48CEA27-3A9A-21C1-AB2A-47695FC9987C}"/>
              </a:ext>
            </a:extLst>
          </p:cNvPr>
          <p:cNvSpPr txBox="1">
            <a:spLocks/>
          </p:cNvSpPr>
          <p:nvPr/>
        </p:nvSpPr>
        <p:spPr>
          <a:xfrm>
            <a:off x="459346" y="278535"/>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Design Review Committee</a:t>
            </a:r>
          </a:p>
        </p:txBody>
      </p:sp>
      <p:sp>
        <p:nvSpPr>
          <p:cNvPr id="2" name="TextBox 4">
            <a:extLst>
              <a:ext uri="{FF2B5EF4-FFF2-40B4-BE49-F238E27FC236}">
                <a16:creationId xmlns:a16="http://schemas.microsoft.com/office/drawing/2014/main" id="{A3080E70-9E90-F97E-85C9-3E076F9A5382}"/>
              </a:ext>
            </a:extLst>
          </p:cNvPr>
          <p:cNvSpPr txBox="1"/>
          <p:nvPr/>
        </p:nvSpPr>
        <p:spPr>
          <a:xfrm>
            <a:off x="353960" y="1774201"/>
            <a:ext cx="11208775" cy="489364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342900" indent="-342900">
              <a:buFont typeface="Wingdings" panose="05000000000000000000" pitchFamily="2" charset="2"/>
              <a:buChar char="§"/>
            </a:pPr>
            <a:r>
              <a:rPr lang="en-US" sz="2200" dirty="0"/>
              <a:t>“Spring Clean-up” Request Communication was Successful</a:t>
            </a:r>
          </a:p>
          <a:p>
            <a:pPr marL="800100" lvl="1" indent="-342900">
              <a:buFont typeface="Wingdings" pitchFamily="2" charset="2"/>
              <a:buChar char="ü"/>
            </a:pPr>
            <a:r>
              <a:rPr lang="en-US" sz="2200" dirty="0"/>
              <a:t>Property maintenance throughout the community is excellent!</a:t>
            </a:r>
          </a:p>
          <a:p>
            <a:pPr marL="800100" lvl="1" indent="-342900">
              <a:buFont typeface="Wingdings" pitchFamily="2" charset="2"/>
              <a:buChar char="ü"/>
            </a:pPr>
            <a:r>
              <a:rPr lang="en-US" sz="2200" dirty="0"/>
              <a:t>We live in a community we can all be very proud of!</a:t>
            </a:r>
          </a:p>
          <a:p>
            <a:pPr marL="342900" indent="-342900">
              <a:buFont typeface="Arial"/>
              <a:buChar char="•"/>
            </a:pPr>
            <a:endParaRPr lang="en-US" sz="1600" dirty="0"/>
          </a:p>
          <a:p>
            <a:pPr marL="342900" indent="-342900">
              <a:buFont typeface="Wingdings" panose="05000000000000000000" pitchFamily="2" charset="2"/>
              <a:buChar char="§"/>
            </a:pPr>
            <a:r>
              <a:rPr lang="en-US" sz="2200" dirty="0"/>
              <a:t>10+ DRC Project Requests Reviewed/ Approved</a:t>
            </a:r>
          </a:p>
          <a:p>
            <a:pPr marL="800100" lvl="1" indent="-342900">
              <a:buFont typeface="Wingdings" pitchFamily="2" charset="2"/>
              <a:buChar char="ü"/>
            </a:pPr>
            <a:r>
              <a:rPr lang="en-US" sz="2200" dirty="0"/>
              <a:t>Two (2) Building extensions approved &amp; wrapping up</a:t>
            </a:r>
          </a:p>
          <a:p>
            <a:pPr marL="800100" lvl="1" indent="-342900">
              <a:buFont typeface="Wingdings" pitchFamily="2" charset="2"/>
              <a:buChar char="ü"/>
            </a:pPr>
            <a:endParaRPr lang="en-US" sz="1600" dirty="0"/>
          </a:p>
          <a:p>
            <a:pPr marL="342900" indent="-342900">
              <a:buFont typeface="Wingdings" panose="05000000000000000000" pitchFamily="2" charset="2"/>
              <a:buChar char="§"/>
            </a:pPr>
            <a:r>
              <a:rPr lang="en-US" sz="2200" dirty="0"/>
              <a:t>Please contact the DRC for your future plans as specified in the Sage Creek Community Design Guide and/or the Deed Restrictions, Article II, Section 2</a:t>
            </a:r>
          </a:p>
          <a:p>
            <a:pPr marL="800100" lvl="1" indent="-342900">
              <a:buFont typeface="Wingdings" pitchFamily="2" charset="2"/>
              <a:buChar char="ü"/>
            </a:pPr>
            <a:r>
              <a:rPr lang="en-US" sz="2200" dirty="0"/>
              <a:t>DRC always available to assist in your project planning</a:t>
            </a:r>
          </a:p>
          <a:p>
            <a:pPr lvl="1"/>
            <a:endParaRPr lang="en-US" sz="2200" dirty="0"/>
          </a:p>
          <a:p>
            <a:pPr marL="342900" indent="-342900">
              <a:buFont typeface="Wingdings" panose="05000000000000000000" pitchFamily="2" charset="2"/>
              <a:buChar char="§"/>
            </a:pPr>
            <a:r>
              <a:rPr lang="en-US" sz="2200" dirty="0"/>
              <a:t>Home &amp; Property Maintenance </a:t>
            </a:r>
            <a:r>
              <a:rPr lang="en-US" sz="2200" u="sng" dirty="0"/>
              <a:t>without changes does not require DRC approval</a:t>
            </a:r>
          </a:p>
          <a:p>
            <a:endParaRPr lang="en-US" sz="1600" dirty="0"/>
          </a:p>
          <a:p>
            <a:pPr marL="342900" indent="-342900">
              <a:buFont typeface="Wingdings" panose="05000000000000000000" pitchFamily="2" charset="2"/>
              <a:buChar char="§"/>
            </a:pPr>
            <a:r>
              <a:rPr lang="en-US" sz="2200" dirty="0"/>
              <a:t>Contact: </a:t>
            </a:r>
            <a:r>
              <a:rPr lang="en-US" sz="2200" dirty="0">
                <a:hlinkClick r:id="rId2"/>
              </a:rPr>
              <a:t>sage_creek_homeowners@yahoo.com</a:t>
            </a:r>
            <a:r>
              <a:rPr lang="en-US" sz="2200" dirty="0"/>
              <a:t> to discuss plans or if you would like to join the committee</a:t>
            </a:r>
          </a:p>
        </p:txBody>
      </p:sp>
    </p:spTree>
    <p:extLst>
      <p:ext uri="{BB962C8B-B14F-4D97-AF65-F5344CB8AC3E}">
        <p14:creationId xmlns:p14="http://schemas.microsoft.com/office/powerpoint/2010/main" val="2888022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577BC4B-C17D-AB80-FE44-A0224F5807CE}"/>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A59EF48A-EFA5-0FD3-4CAE-C5BF676CF8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E327E986-4C44-B01C-7B2C-77D54BFA37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848E213B-71B8-8B93-4EAA-D63F8024FC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8E959131-711C-801C-B54B-7222B633AF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84049C24-9554-8ADE-5D52-9ADC50BA15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033D042F-4D8C-5703-683A-80447CD5629E}"/>
              </a:ext>
            </a:extLst>
          </p:cNvPr>
          <p:cNvSpPr txBox="1">
            <a:spLocks/>
          </p:cNvSpPr>
          <p:nvPr/>
        </p:nvSpPr>
        <p:spPr>
          <a:xfrm>
            <a:off x="459346" y="278535"/>
            <a:ext cx="11496680"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Design Review Committee – Review Requirements </a:t>
            </a:r>
          </a:p>
        </p:txBody>
      </p:sp>
      <p:sp>
        <p:nvSpPr>
          <p:cNvPr id="4" name="TextBox 6">
            <a:extLst>
              <a:ext uri="{FF2B5EF4-FFF2-40B4-BE49-F238E27FC236}">
                <a16:creationId xmlns:a16="http://schemas.microsoft.com/office/drawing/2014/main" id="{1B25F9E2-53FC-08BA-5D82-0BFB49FEEAE9}"/>
              </a:ext>
            </a:extLst>
          </p:cNvPr>
          <p:cNvSpPr txBox="1"/>
          <p:nvPr/>
        </p:nvSpPr>
        <p:spPr>
          <a:xfrm>
            <a:off x="459346" y="1634951"/>
            <a:ext cx="11349196" cy="469359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dirty="0"/>
              <a:t>For a </a:t>
            </a:r>
            <a:r>
              <a:rPr lang="en-US" sz="2800" i="1" u="sng" dirty="0"/>
              <a:t>Design Review</a:t>
            </a:r>
            <a:r>
              <a:rPr lang="en-US" sz="2800" dirty="0"/>
              <a:t> submission – see pages # 27-30 of the Sage Creek DESIGN GUIDE, which provide details on what is required for DRC review &amp; approval:</a:t>
            </a:r>
          </a:p>
          <a:p>
            <a:endParaRPr lang="en-US" sz="2200" dirty="0"/>
          </a:p>
          <a:p>
            <a:pPr marL="914400" lvl="1" indent="-457200">
              <a:spcAft>
                <a:spcPts val="600"/>
              </a:spcAft>
              <a:buFont typeface="+mj-lt"/>
              <a:buAutoNum type="arabicPeriod"/>
            </a:pPr>
            <a:r>
              <a:rPr lang="en-US" sz="2400" dirty="0">
                <a:solidFill>
                  <a:srgbClr val="000000"/>
                </a:solidFill>
              </a:rPr>
              <a:t>Description of the Project</a:t>
            </a:r>
          </a:p>
          <a:p>
            <a:pPr marL="914400" lvl="1" indent="-457200">
              <a:spcAft>
                <a:spcPts val="600"/>
              </a:spcAft>
              <a:buFont typeface="+mj-lt"/>
              <a:buAutoNum type="arabicPeriod"/>
            </a:pPr>
            <a:r>
              <a:rPr lang="en-US" sz="2400" dirty="0">
                <a:solidFill>
                  <a:srgbClr val="000000"/>
                </a:solidFill>
              </a:rPr>
              <a:t>Description of Materials and Colors to be used</a:t>
            </a:r>
          </a:p>
          <a:p>
            <a:pPr marL="914400" lvl="1" indent="-457200">
              <a:spcAft>
                <a:spcPts val="600"/>
              </a:spcAft>
              <a:buFont typeface="+mj-lt"/>
              <a:buAutoNum type="arabicPeriod"/>
            </a:pPr>
            <a:r>
              <a:rPr lang="en-US" sz="2400" dirty="0">
                <a:solidFill>
                  <a:srgbClr val="000000"/>
                </a:solidFill>
              </a:rPr>
              <a:t>Project Schedule</a:t>
            </a:r>
          </a:p>
          <a:p>
            <a:pPr marL="914400" lvl="1" indent="-457200">
              <a:spcAft>
                <a:spcPts val="600"/>
              </a:spcAft>
              <a:buFont typeface="+mj-lt"/>
              <a:buAutoNum type="arabicPeriod"/>
            </a:pPr>
            <a:r>
              <a:rPr lang="en-US" sz="2400" dirty="0">
                <a:solidFill>
                  <a:srgbClr val="000000"/>
                </a:solidFill>
              </a:rPr>
              <a:t>Architectural, Landscaping Drawings, and a plot map (from Delaware County Auditor's website) with areas marked with improvements</a:t>
            </a:r>
          </a:p>
          <a:p>
            <a:pPr marL="914400" lvl="1" indent="-457200">
              <a:spcAft>
                <a:spcPts val="600"/>
              </a:spcAft>
              <a:buFont typeface="+mj-lt"/>
              <a:buAutoNum type="arabicPeriod"/>
            </a:pPr>
            <a:r>
              <a:rPr lang="en-US" sz="2400" dirty="0">
                <a:solidFill>
                  <a:srgbClr val="000000"/>
                </a:solidFill>
              </a:rPr>
              <a:t>Planned subcontractors, names, addresses, phone numbers</a:t>
            </a:r>
          </a:p>
          <a:p>
            <a:pPr marL="914400" lvl="1" indent="-457200">
              <a:spcAft>
                <a:spcPts val="600"/>
              </a:spcAft>
              <a:buFont typeface="+mj-lt"/>
              <a:buAutoNum type="arabicPeriod"/>
            </a:pPr>
            <a:r>
              <a:rPr lang="en-US" sz="2400" dirty="0">
                <a:solidFill>
                  <a:srgbClr val="000000"/>
                </a:solidFill>
              </a:rPr>
              <a:t>Building Permits (if required)</a:t>
            </a:r>
          </a:p>
        </p:txBody>
      </p:sp>
    </p:spTree>
    <p:extLst>
      <p:ext uri="{BB962C8B-B14F-4D97-AF65-F5344CB8AC3E}">
        <p14:creationId xmlns:p14="http://schemas.microsoft.com/office/powerpoint/2010/main" val="807102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4DA3EE5-ED63-AA00-219A-8D3F095CDAA6}"/>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E2B2784B-4AF6-EDBF-76D4-567CA0B0E0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499A7CA6-7F98-BBC7-C254-FD18E4276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31340EA8-699D-B82E-19E7-533DD8772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E2346FAB-6632-AFC0-DDDD-738BB79EB0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5933AFC3-13D6-ECFC-A2B1-E84208BB7F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1EB35580-FB34-193B-0E68-6E04347A28CB}"/>
              </a:ext>
            </a:extLst>
          </p:cNvPr>
          <p:cNvSpPr txBox="1">
            <a:spLocks/>
          </p:cNvSpPr>
          <p:nvPr/>
        </p:nvSpPr>
        <p:spPr>
          <a:xfrm>
            <a:off x="459346" y="278535"/>
            <a:ext cx="11398357"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Design Review Committee – Design Guid</a:t>
            </a:r>
            <a:r>
              <a:rPr lang="en-US" sz="4000" b="1" dirty="0">
                <a:solidFill>
                  <a:srgbClr val="FFFFFF"/>
                </a:solidFill>
              </a:rPr>
              <a:t>e Update</a:t>
            </a:r>
            <a:endParaRPr lang="en-US" sz="4000" b="1" kern="1200" dirty="0">
              <a:solidFill>
                <a:srgbClr val="FFFFFF"/>
              </a:solidFill>
              <a:latin typeface="+mj-lt"/>
              <a:ea typeface="+mj-ea"/>
              <a:cs typeface="+mj-cs"/>
            </a:endParaRPr>
          </a:p>
        </p:txBody>
      </p:sp>
      <p:sp>
        <p:nvSpPr>
          <p:cNvPr id="5" name="TextBox 4">
            <a:extLst>
              <a:ext uri="{FF2B5EF4-FFF2-40B4-BE49-F238E27FC236}">
                <a16:creationId xmlns:a16="http://schemas.microsoft.com/office/drawing/2014/main" id="{4DD88505-B9A9-DC4D-F29D-4F9309D5CA93}"/>
              </a:ext>
            </a:extLst>
          </p:cNvPr>
          <p:cNvSpPr txBox="1"/>
          <p:nvPr/>
        </p:nvSpPr>
        <p:spPr>
          <a:xfrm>
            <a:off x="459346" y="1744916"/>
            <a:ext cx="11319699" cy="2246769"/>
          </a:xfrm>
          <a:prstGeom prst="rect">
            <a:avLst/>
          </a:prstGeom>
          <a:noFill/>
        </p:spPr>
        <p:txBody>
          <a:bodyPr wrap="square" rtlCol="0">
            <a:spAutoFit/>
          </a:bodyPr>
          <a:lstStyle/>
          <a:p>
            <a:r>
              <a:rPr lang="en-US" sz="2800" dirty="0"/>
              <a:t>Design Guide Update (Candace Baker, Kevin &amp; Laura Murray)</a:t>
            </a:r>
          </a:p>
          <a:p>
            <a:pPr marL="457200" indent="-457200">
              <a:buFont typeface="Wingdings" panose="05000000000000000000" pitchFamily="2" charset="2"/>
              <a:buChar char="§"/>
            </a:pPr>
            <a:r>
              <a:rPr lang="en-US" sz="2800" dirty="0"/>
              <a:t>Reviewing potential DRC Guideline Updates</a:t>
            </a:r>
          </a:p>
          <a:p>
            <a:pPr marL="914400" lvl="1" indent="-457200">
              <a:buFont typeface="Wingdings" panose="05000000000000000000" pitchFamily="2" charset="2"/>
              <a:buChar char="ü"/>
            </a:pPr>
            <a:r>
              <a:rPr lang="en-US" sz="2800" dirty="0"/>
              <a:t>House Colors &amp; Materials</a:t>
            </a:r>
          </a:p>
          <a:p>
            <a:pPr marL="914400" lvl="1" indent="-457200">
              <a:buFont typeface="Wingdings" panose="05000000000000000000" pitchFamily="2" charset="2"/>
              <a:buChar char="ü"/>
            </a:pPr>
            <a:r>
              <a:rPr lang="en-US" sz="2800" dirty="0"/>
              <a:t>Other?</a:t>
            </a:r>
          </a:p>
          <a:p>
            <a:pPr marL="457200" indent="-457200">
              <a:buFont typeface="Wingdings" panose="05000000000000000000" pitchFamily="2" charset="2"/>
              <a:buChar char="§"/>
            </a:pPr>
            <a:r>
              <a:rPr lang="en-US" sz="2800" dirty="0"/>
              <a:t>Email will be sent documenting these in more detail</a:t>
            </a:r>
          </a:p>
        </p:txBody>
      </p:sp>
      <p:sp>
        <p:nvSpPr>
          <p:cNvPr id="2" name="TextBox 1">
            <a:extLst>
              <a:ext uri="{FF2B5EF4-FFF2-40B4-BE49-F238E27FC236}">
                <a16:creationId xmlns:a16="http://schemas.microsoft.com/office/drawing/2014/main" id="{5766012C-221A-51D4-A472-84703A0D71B0}"/>
              </a:ext>
            </a:extLst>
          </p:cNvPr>
          <p:cNvSpPr txBox="1"/>
          <p:nvPr/>
        </p:nvSpPr>
        <p:spPr>
          <a:xfrm>
            <a:off x="459346" y="5502247"/>
            <a:ext cx="6242567" cy="1077218"/>
          </a:xfrm>
          <a:prstGeom prst="rect">
            <a:avLst/>
          </a:prstGeom>
          <a:noFill/>
        </p:spPr>
        <p:txBody>
          <a:bodyPr wrap="square" rtlCol="0">
            <a:spAutoFit/>
          </a:bodyPr>
          <a:lstStyle/>
          <a:p>
            <a:r>
              <a:rPr lang="en-US" sz="1600" u="sng" dirty="0"/>
              <a:t>Design Review Committee Contacts:</a:t>
            </a:r>
          </a:p>
          <a:p>
            <a:pPr marL="285750" indent="-285750">
              <a:buFont typeface="Wingdings" panose="05000000000000000000" pitchFamily="2" charset="2"/>
              <a:buChar char="§"/>
            </a:pPr>
            <a:r>
              <a:rPr lang="en-US" sz="1600" dirty="0"/>
              <a:t>Rich Sobota:  	</a:t>
            </a:r>
            <a:r>
              <a:rPr lang="en-US" sz="1600" dirty="0">
                <a:hlinkClick r:id="rId2"/>
              </a:rPr>
              <a:t>rasobota@gmail.com</a:t>
            </a:r>
            <a:r>
              <a:rPr lang="en-US" sz="1600" dirty="0"/>
              <a:t> </a:t>
            </a:r>
          </a:p>
          <a:p>
            <a:pPr marL="285750" indent="-285750">
              <a:buFont typeface="Wingdings" panose="05000000000000000000" pitchFamily="2" charset="2"/>
              <a:buChar char="§"/>
            </a:pPr>
            <a:r>
              <a:rPr lang="en-US" sz="1600" dirty="0"/>
              <a:t>Laura Murray: 	</a:t>
            </a:r>
            <a:r>
              <a:rPr lang="en-US" sz="1600" dirty="0">
                <a:hlinkClick r:id="rId3"/>
              </a:rPr>
              <a:t>murray.laura@gmail.com</a:t>
            </a:r>
            <a:r>
              <a:rPr lang="en-US" sz="1600" dirty="0"/>
              <a:t> </a:t>
            </a:r>
            <a:endParaRPr lang="en-US" sz="1600" u="sng" dirty="0"/>
          </a:p>
          <a:p>
            <a:pPr marL="285750" indent="-285750">
              <a:buFont typeface="Wingdings" panose="05000000000000000000" pitchFamily="2" charset="2"/>
              <a:buChar char="§"/>
            </a:pPr>
            <a:r>
              <a:rPr lang="en-US" sz="1600" dirty="0"/>
              <a:t>Candace Baker:	</a:t>
            </a:r>
            <a:r>
              <a:rPr lang="en-US" sz="1600" dirty="0">
                <a:hlinkClick r:id="rId4"/>
              </a:rPr>
              <a:t>ccknapp7@hotmail.com</a:t>
            </a:r>
            <a:r>
              <a:rPr lang="en-US" sz="1600" dirty="0"/>
              <a:t> </a:t>
            </a:r>
          </a:p>
        </p:txBody>
      </p:sp>
    </p:spTree>
    <p:extLst>
      <p:ext uri="{BB962C8B-B14F-4D97-AF65-F5344CB8AC3E}">
        <p14:creationId xmlns:p14="http://schemas.microsoft.com/office/powerpoint/2010/main" val="2237672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B79A32-961B-3680-642B-73DA605C6584}"/>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F166A824-C4A7-0C97-3465-FFFEBED91A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AFD6C0E5-E9BB-53F3-85DF-B18ED35536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B5FD6068-6F03-6BEA-4ECC-E31952931D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8B5E1C30-E364-DE98-7E57-040D21240D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9F242084-9D8D-C4F7-D0A6-D9B40BF036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7F9A0B11-2BC1-F738-89FE-FD52238806F9}"/>
              </a:ext>
            </a:extLst>
          </p:cNvPr>
          <p:cNvSpPr txBox="1">
            <a:spLocks/>
          </p:cNvSpPr>
          <p:nvPr/>
        </p:nvSpPr>
        <p:spPr>
          <a:xfrm>
            <a:off x="459346" y="278535"/>
            <a:ext cx="11398357"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Gate Operations Update</a:t>
            </a:r>
          </a:p>
        </p:txBody>
      </p:sp>
      <p:sp>
        <p:nvSpPr>
          <p:cNvPr id="11" name="TextBox 10">
            <a:extLst>
              <a:ext uri="{FF2B5EF4-FFF2-40B4-BE49-F238E27FC236}">
                <a16:creationId xmlns:a16="http://schemas.microsoft.com/office/drawing/2014/main" id="{F757C731-19C2-8156-128C-83E30C3C4D69}"/>
              </a:ext>
            </a:extLst>
          </p:cNvPr>
          <p:cNvSpPr txBox="1"/>
          <p:nvPr/>
        </p:nvSpPr>
        <p:spPr>
          <a:xfrm>
            <a:off x="396819" y="1597432"/>
            <a:ext cx="11398357" cy="5047536"/>
          </a:xfrm>
          <a:prstGeom prst="rect">
            <a:avLst/>
          </a:prstGeom>
          <a:noFill/>
        </p:spPr>
        <p:txBody>
          <a:bodyPr wrap="square" rtlCol="0">
            <a:spAutoFit/>
          </a:bodyPr>
          <a:lstStyle/>
          <a:p>
            <a:r>
              <a:rPr lang="en-US" sz="2400" b="1" dirty="0"/>
              <a:t>Gate Programming (How to add a remote)</a:t>
            </a:r>
          </a:p>
          <a:p>
            <a:pPr marL="457200" indent="-457200">
              <a:buFont typeface="Wingdings" panose="05000000000000000000" pitchFamily="2" charset="2"/>
              <a:buChar char="§"/>
            </a:pPr>
            <a:r>
              <a:rPr lang="en-US" sz="2400" dirty="0"/>
              <a:t>Replacement remotes can be found on Amazon (see below)</a:t>
            </a:r>
          </a:p>
          <a:p>
            <a:pPr lvl="1"/>
            <a:r>
              <a:rPr lang="en-US" sz="2000" dirty="0"/>
              <a:t>To set the code (DIP Settings:)</a:t>
            </a:r>
          </a:p>
          <a:p>
            <a:pPr lvl="2"/>
            <a:r>
              <a:rPr lang="en-US" sz="2000" dirty="0"/>
              <a:t>1=OFF</a:t>
            </a:r>
          </a:p>
          <a:p>
            <a:pPr lvl="2"/>
            <a:r>
              <a:rPr lang="en-US" sz="2000" dirty="0"/>
              <a:t>2=ON</a:t>
            </a:r>
          </a:p>
          <a:p>
            <a:pPr lvl="2"/>
            <a:r>
              <a:rPr lang="en-US" sz="2000" dirty="0"/>
              <a:t>3=OFF</a:t>
            </a:r>
          </a:p>
          <a:p>
            <a:pPr lvl="2"/>
            <a:r>
              <a:rPr lang="en-US" sz="2000" dirty="0"/>
              <a:t>4=OFF</a:t>
            </a:r>
          </a:p>
          <a:p>
            <a:pPr lvl="2"/>
            <a:r>
              <a:rPr lang="en-US" sz="2000" dirty="0"/>
              <a:t>5=OFF</a:t>
            </a:r>
          </a:p>
          <a:p>
            <a:pPr lvl="2"/>
            <a:r>
              <a:rPr lang="en-US" sz="2000" dirty="0"/>
              <a:t>6=ON</a:t>
            </a:r>
          </a:p>
          <a:p>
            <a:pPr lvl="2"/>
            <a:r>
              <a:rPr lang="en-US" sz="2000" dirty="0"/>
              <a:t>7=OFF</a:t>
            </a:r>
          </a:p>
          <a:p>
            <a:pPr lvl="2"/>
            <a:r>
              <a:rPr lang="en-US" sz="2000" dirty="0"/>
              <a:t>8=OFF</a:t>
            </a:r>
          </a:p>
          <a:p>
            <a:endParaRPr lang="en-US" sz="2400" dirty="0"/>
          </a:p>
          <a:p>
            <a:pPr marL="457200" indent="-457200">
              <a:buFont typeface="Wingdings" panose="05000000000000000000" pitchFamily="2" charset="2"/>
              <a:buChar char="§"/>
            </a:pPr>
            <a:r>
              <a:rPr lang="en-US" sz="2400" dirty="0"/>
              <a:t>Some modern cars also have “</a:t>
            </a:r>
            <a:r>
              <a:rPr lang="en-US" sz="2400" dirty="0" err="1"/>
              <a:t>Homelink</a:t>
            </a:r>
            <a:r>
              <a:rPr lang="en-US" sz="2400" dirty="0"/>
              <a:t>”  </a:t>
            </a:r>
          </a:p>
          <a:p>
            <a:pPr marL="457200" indent="-457200">
              <a:buFont typeface="Wingdings" panose="05000000000000000000" pitchFamily="2" charset="2"/>
              <a:buChar char="§"/>
            </a:pPr>
            <a:r>
              <a:rPr lang="en-US" sz="2400" dirty="0"/>
              <a:t>See </a:t>
            </a:r>
            <a:r>
              <a:rPr lang="en-US" sz="2400"/>
              <a:t>your auto manual </a:t>
            </a:r>
            <a:r>
              <a:rPr lang="en-US" sz="2400" dirty="0"/>
              <a:t>to program your car to open the gate by cloning the code from the remote.</a:t>
            </a:r>
          </a:p>
        </p:txBody>
      </p:sp>
      <p:pic>
        <p:nvPicPr>
          <p:cNvPr id="12" name="Picture 11">
            <a:extLst>
              <a:ext uri="{FF2B5EF4-FFF2-40B4-BE49-F238E27FC236}">
                <a16:creationId xmlns:a16="http://schemas.microsoft.com/office/drawing/2014/main" id="{DAF608E4-69F0-CA1E-6A06-D734255CC656}"/>
              </a:ext>
            </a:extLst>
          </p:cNvPr>
          <p:cNvPicPr>
            <a:picLocks noChangeAspect="1"/>
          </p:cNvPicPr>
          <p:nvPr/>
        </p:nvPicPr>
        <p:blipFill>
          <a:blip r:embed="rId2"/>
          <a:stretch>
            <a:fillRect/>
          </a:stretch>
        </p:blipFill>
        <p:spPr>
          <a:xfrm>
            <a:off x="5541867" y="2399070"/>
            <a:ext cx="4388714" cy="3133913"/>
          </a:xfrm>
          <a:prstGeom prst="rect">
            <a:avLst/>
          </a:prstGeom>
        </p:spPr>
      </p:pic>
    </p:spTree>
    <p:extLst>
      <p:ext uri="{BB962C8B-B14F-4D97-AF65-F5344CB8AC3E}">
        <p14:creationId xmlns:p14="http://schemas.microsoft.com/office/powerpoint/2010/main" val="53935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7D1713-1F11-3150-43C8-305E1BFD9FFB}"/>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7BE53324-436B-31ED-089A-D791BEFA79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331A697C-D47E-B856-B6BE-A626EB5FBC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D54F769D-CC7E-57A4-1C34-D44535560F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FA73501A-EED7-C8D0-A520-CCE65B57C1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32DD5C16-13B3-E946-C55B-B78B1FD8F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010729F6-0F03-3321-854F-60C4FE9106A7}"/>
              </a:ext>
            </a:extLst>
          </p:cNvPr>
          <p:cNvSpPr txBox="1">
            <a:spLocks/>
          </p:cNvSpPr>
          <p:nvPr/>
        </p:nvSpPr>
        <p:spPr>
          <a:xfrm>
            <a:off x="459346" y="278535"/>
            <a:ext cx="11398357"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Gate Operations Update</a:t>
            </a:r>
          </a:p>
        </p:txBody>
      </p:sp>
      <p:sp>
        <p:nvSpPr>
          <p:cNvPr id="5" name="TextBox 4">
            <a:extLst>
              <a:ext uri="{FF2B5EF4-FFF2-40B4-BE49-F238E27FC236}">
                <a16:creationId xmlns:a16="http://schemas.microsoft.com/office/drawing/2014/main" id="{C113932D-D778-A703-CD3E-0753A9782783}"/>
              </a:ext>
            </a:extLst>
          </p:cNvPr>
          <p:cNvSpPr txBox="1"/>
          <p:nvPr/>
        </p:nvSpPr>
        <p:spPr>
          <a:xfrm>
            <a:off x="396819" y="1597432"/>
            <a:ext cx="11398357" cy="4278094"/>
          </a:xfrm>
          <a:prstGeom prst="rect">
            <a:avLst/>
          </a:prstGeom>
          <a:noFill/>
        </p:spPr>
        <p:txBody>
          <a:bodyPr wrap="square" rtlCol="0">
            <a:spAutoFit/>
          </a:bodyPr>
          <a:lstStyle/>
          <a:p>
            <a:r>
              <a:rPr lang="en-US" sz="3200" b="1" dirty="0"/>
              <a:t>Gate Maintenance Updates</a:t>
            </a:r>
          </a:p>
          <a:p>
            <a:pPr marL="285750" indent="-285750">
              <a:buFont typeface="Wingdings" panose="05000000000000000000" pitchFamily="2" charset="2"/>
              <a:buChar char="§"/>
            </a:pPr>
            <a:r>
              <a:rPr lang="en-US" sz="2400" dirty="0"/>
              <a:t>Blacktop was overlayed OVER the sensor wires and has a much cleaner look than the previous patched cuts</a:t>
            </a:r>
          </a:p>
          <a:p>
            <a:pPr marL="285750" indent="-285750">
              <a:buFont typeface="Wingdings" panose="05000000000000000000" pitchFamily="2" charset="2"/>
              <a:buChar char="§"/>
            </a:pPr>
            <a:endParaRPr lang="en-US" sz="2400" dirty="0"/>
          </a:p>
          <a:p>
            <a:pPr marL="285750" indent="-285750">
              <a:buFont typeface="Wingdings" panose="05000000000000000000" pitchFamily="2" charset="2"/>
              <a:buChar char="§"/>
            </a:pPr>
            <a:r>
              <a:rPr lang="en-US" sz="2400" dirty="0"/>
              <a:t>Front Gate</a:t>
            </a:r>
          </a:p>
          <a:p>
            <a:pPr marL="742950" lvl="1" indent="-285750">
              <a:buFont typeface="Wingdings" panose="05000000000000000000" pitchFamily="2" charset="2"/>
              <a:buChar char="ü"/>
            </a:pPr>
            <a:r>
              <a:rPr lang="en-US" sz="2400" dirty="0"/>
              <a:t>Quarterly maintenance schedule is helping reliability </a:t>
            </a:r>
          </a:p>
          <a:p>
            <a:pPr marL="742950" lvl="1" indent="-285750">
              <a:buFont typeface="Wingdings" panose="05000000000000000000" pitchFamily="2" charset="2"/>
              <a:buChar char="ü"/>
            </a:pPr>
            <a:r>
              <a:rPr lang="en-US" sz="2400" dirty="0"/>
              <a:t>Working as expected</a:t>
            </a:r>
          </a:p>
          <a:p>
            <a:pPr marL="285750" indent="-285750">
              <a:buFont typeface="Wingdings" panose="05000000000000000000" pitchFamily="2" charset="2"/>
              <a:buChar char="§"/>
            </a:pPr>
            <a:endParaRPr lang="en-US" sz="2400" dirty="0"/>
          </a:p>
          <a:p>
            <a:pPr marL="285750" indent="-285750">
              <a:buFont typeface="Wingdings" panose="05000000000000000000" pitchFamily="2" charset="2"/>
              <a:buChar char="§"/>
            </a:pPr>
            <a:r>
              <a:rPr lang="en-US" sz="2400" dirty="0"/>
              <a:t>Back gate is currently experiencing issues with remotes</a:t>
            </a:r>
          </a:p>
          <a:p>
            <a:pPr marL="742950" lvl="1" indent="-285750">
              <a:buFont typeface="Wingdings" panose="05000000000000000000" pitchFamily="2" charset="2"/>
              <a:buChar char="ü"/>
            </a:pPr>
            <a:r>
              <a:rPr lang="en-US" sz="2400" dirty="0"/>
              <a:t>Has had a few maintenance calls for issues</a:t>
            </a:r>
          </a:p>
          <a:p>
            <a:pPr marL="742950" lvl="1" indent="-285750">
              <a:buFont typeface="Wingdings" panose="05000000000000000000" pitchFamily="2" charset="2"/>
              <a:buChar char="ü"/>
            </a:pPr>
            <a:r>
              <a:rPr lang="en-US" sz="2400" dirty="0"/>
              <a:t>Working as expected</a:t>
            </a:r>
          </a:p>
        </p:txBody>
      </p:sp>
    </p:spTree>
    <p:extLst>
      <p:ext uri="{BB962C8B-B14F-4D97-AF65-F5344CB8AC3E}">
        <p14:creationId xmlns:p14="http://schemas.microsoft.com/office/powerpoint/2010/main" val="181900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ED1400A-C8D2-A367-A0DF-052C6EA67077}"/>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467289E9-A9B7-3FC7-0BA5-1CCAE14988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C9F55E1F-10DF-7148-3253-D06F029C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43544B59-AF0C-8B47-E21E-2E321EDBFC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EE844AF1-3337-3935-ECF5-7A472A1FCE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9F482B1E-5ABA-B252-B601-BFBCE1672A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5DA18C98-BA29-580D-5FF8-B724D4DBEEDB}"/>
              </a:ext>
            </a:extLst>
          </p:cNvPr>
          <p:cNvSpPr txBox="1">
            <a:spLocks/>
          </p:cNvSpPr>
          <p:nvPr/>
        </p:nvSpPr>
        <p:spPr>
          <a:xfrm>
            <a:off x="459346" y="278535"/>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Agenda</a:t>
            </a:r>
          </a:p>
        </p:txBody>
      </p:sp>
      <p:sp>
        <p:nvSpPr>
          <p:cNvPr id="5" name="TextBox 4">
            <a:extLst>
              <a:ext uri="{FF2B5EF4-FFF2-40B4-BE49-F238E27FC236}">
                <a16:creationId xmlns:a16="http://schemas.microsoft.com/office/drawing/2014/main" id="{359D5920-C5FA-A8A1-7499-7803ADD4692A}"/>
              </a:ext>
            </a:extLst>
          </p:cNvPr>
          <p:cNvSpPr txBox="1"/>
          <p:nvPr/>
        </p:nvSpPr>
        <p:spPr>
          <a:xfrm>
            <a:off x="737418" y="1997838"/>
            <a:ext cx="10373033" cy="3970318"/>
          </a:xfrm>
          <a:prstGeom prst="rect">
            <a:avLst/>
          </a:prstGeom>
          <a:noFill/>
        </p:spPr>
        <p:txBody>
          <a:bodyPr wrap="square" rtlCol="0">
            <a:spAutoFit/>
          </a:bodyPr>
          <a:lstStyle/>
          <a:p>
            <a:pPr marL="457200" indent="-457200">
              <a:buFont typeface="Wingdings" panose="05000000000000000000" pitchFamily="2" charset="2"/>
              <a:buChar char="§"/>
            </a:pPr>
            <a:r>
              <a:rPr lang="en-US" sz="2800" dirty="0"/>
              <a:t>Introductions</a:t>
            </a:r>
          </a:p>
          <a:p>
            <a:pPr marL="457200" indent="-457200">
              <a:buFont typeface="Wingdings" panose="05000000000000000000" pitchFamily="2" charset="2"/>
              <a:buChar char="§"/>
            </a:pPr>
            <a:r>
              <a:rPr lang="en-US" sz="2800" dirty="0"/>
              <a:t>Guest Speaker – Jeffrey Dittmer Sage Creek Attorney</a:t>
            </a:r>
          </a:p>
          <a:p>
            <a:pPr marL="457200" indent="-457200">
              <a:buFont typeface="Wingdings" panose="05000000000000000000" pitchFamily="2" charset="2"/>
              <a:buChar char="§"/>
            </a:pPr>
            <a:r>
              <a:rPr lang="en-US" sz="2800" dirty="0"/>
              <a:t>FY25 Financial Review and 2026 Budget</a:t>
            </a:r>
          </a:p>
          <a:p>
            <a:pPr marL="457200" indent="-457200">
              <a:buFont typeface="Wingdings" panose="05000000000000000000" pitchFamily="2" charset="2"/>
              <a:buChar char="§"/>
            </a:pPr>
            <a:r>
              <a:rPr lang="en-US" sz="2800" dirty="0"/>
              <a:t>Committee Reports</a:t>
            </a:r>
          </a:p>
          <a:p>
            <a:pPr marL="457200" indent="-457200">
              <a:buFont typeface="Wingdings" panose="05000000000000000000" pitchFamily="2" charset="2"/>
              <a:buChar char="§"/>
            </a:pPr>
            <a:r>
              <a:rPr lang="en-US" sz="2800" dirty="0"/>
              <a:t>Road Project Update</a:t>
            </a:r>
          </a:p>
          <a:p>
            <a:pPr marL="457200" indent="-457200">
              <a:buFont typeface="Wingdings" panose="05000000000000000000" pitchFamily="2" charset="2"/>
              <a:buChar char="§"/>
            </a:pPr>
            <a:r>
              <a:rPr lang="en-US" sz="2800" dirty="0"/>
              <a:t>Galena and Surrounding Area Update</a:t>
            </a:r>
          </a:p>
          <a:p>
            <a:pPr marL="457200" indent="-457200">
              <a:buFont typeface="Wingdings" panose="05000000000000000000" pitchFamily="2" charset="2"/>
              <a:buChar char="§"/>
            </a:pPr>
            <a:r>
              <a:rPr lang="en-US" sz="2800" dirty="0"/>
              <a:t>Reminders on community help and assistance</a:t>
            </a:r>
          </a:p>
          <a:p>
            <a:pPr marL="457200" indent="-457200">
              <a:buFont typeface="Wingdings" panose="05000000000000000000" pitchFamily="2" charset="2"/>
              <a:buChar char="§"/>
            </a:pPr>
            <a:r>
              <a:rPr lang="en-US" sz="2800" dirty="0"/>
              <a:t>General Discussion</a:t>
            </a:r>
          </a:p>
          <a:p>
            <a:pPr marL="457200" indent="-457200">
              <a:buFont typeface="Wingdings" panose="05000000000000000000" pitchFamily="2" charset="2"/>
              <a:buChar char="§"/>
            </a:pPr>
            <a:r>
              <a:rPr lang="en-US" sz="2800" dirty="0"/>
              <a:t>Adjournment</a:t>
            </a:r>
          </a:p>
        </p:txBody>
      </p:sp>
      <p:sp>
        <p:nvSpPr>
          <p:cNvPr id="4" name="Rectangle 3">
            <a:extLst>
              <a:ext uri="{FF2B5EF4-FFF2-40B4-BE49-F238E27FC236}">
                <a16:creationId xmlns:a16="http://schemas.microsoft.com/office/drawing/2014/main" id="{9AD82995-0DB1-70CC-476E-43FE25F592B7}"/>
              </a:ext>
            </a:extLst>
          </p:cNvPr>
          <p:cNvSpPr/>
          <p:nvPr/>
        </p:nvSpPr>
        <p:spPr>
          <a:xfrm>
            <a:off x="737417" y="3738143"/>
            <a:ext cx="9617879" cy="46022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0823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A43A103-A131-954D-F8CA-DE0B88F76DF2}"/>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44C9D97B-CCA8-00A8-A000-24E223AECA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10D48090-2BDA-E79E-BBB4-1EEB07C30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E50CA8DE-1CE8-F8F4-CE03-A8D4E9A6AD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9FBAB8C0-76D8-2383-8DE6-1A07E90EE0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9E0AFCF1-C9A5-B40D-6DB1-B6A513BD79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3BDA2E27-4FCA-6372-FADB-1F60E5438F1C}"/>
              </a:ext>
            </a:extLst>
          </p:cNvPr>
          <p:cNvSpPr txBox="1">
            <a:spLocks/>
          </p:cNvSpPr>
          <p:nvPr/>
        </p:nvSpPr>
        <p:spPr>
          <a:xfrm>
            <a:off x="459346" y="278535"/>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Road </a:t>
            </a:r>
            <a:r>
              <a:rPr lang="en-US" sz="4000" b="1" dirty="0">
                <a:solidFill>
                  <a:srgbClr val="FFFFFF"/>
                </a:solidFill>
              </a:rPr>
              <a:t>Project Update</a:t>
            </a:r>
            <a:endParaRPr lang="en-US" sz="4000" b="1" kern="1200" dirty="0">
              <a:solidFill>
                <a:srgbClr val="FFFFFF"/>
              </a:solidFill>
              <a:latin typeface="+mj-lt"/>
              <a:ea typeface="+mj-ea"/>
              <a:cs typeface="+mj-cs"/>
            </a:endParaRPr>
          </a:p>
        </p:txBody>
      </p:sp>
      <p:sp>
        <p:nvSpPr>
          <p:cNvPr id="2" name="TextBox 4">
            <a:extLst>
              <a:ext uri="{FF2B5EF4-FFF2-40B4-BE49-F238E27FC236}">
                <a16:creationId xmlns:a16="http://schemas.microsoft.com/office/drawing/2014/main" id="{A60AF6C4-8928-AE61-484C-A3A4CE2D0048}"/>
              </a:ext>
            </a:extLst>
          </p:cNvPr>
          <p:cNvSpPr txBox="1"/>
          <p:nvPr/>
        </p:nvSpPr>
        <p:spPr>
          <a:xfrm>
            <a:off x="314629" y="1685818"/>
            <a:ext cx="11562738" cy="489364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457200" indent="-457200">
              <a:buFont typeface="Wingdings" panose="05000000000000000000" pitchFamily="2" charset="2"/>
              <a:buChar char="§"/>
            </a:pPr>
            <a:r>
              <a:rPr lang="en-US" sz="2800" dirty="0"/>
              <a:t>Repaved entire community in one single phase for $360k (15%+ discount) &amp; down from $442K in prior “split” contract.  </a:t>
            </a:r>
          </a:p>
          <a:p>
            <a:pPr marL="914400" lvl="1" indent="-457200">
              <a:buFont typeface="Wingdings" panose="05000000000000000000" pitchFamily="2" charset="2"/>
              <a:buChar char="ü"/>
            </a:pPr>
            <a:r>
              <a:rPr lang="en-US" sz="2000" dirty="0"/>
              <a:t>Commercial Grade 2.5” compacted ODOT #448 asphalt</a:t>
            </a:r>
          </a:p>
          <a:p>
            <a:pPr marL="914400" lvl="1" indent="-457200">
              <a:buFont typeface="Wingdings" panose="05000000000000000000" pitchFamily="2" charset="2"/>
              <a:buChar char="ü"/>
            </a:pPr>
            <a:r>
              <a:rPr lang="en-US" sz="2000" dirty="0"/>
              <a:t>Should last 20 years;  maintenance not expected until 8-10 yrs depending on wear &amp; tear</a:t>
            </a:r>
          </a:p>
          <a:p>
            <a:pPr marL="914400" lvl="1" indent="-457200">
              <a:buFont typeface="Wingdings" panose="05000000000000000000" pitchFamily="2" charset="2"/>
              <a:buChar char="ü"/>
            </a:pPr>
            <a:r>
              <a:rPr lang="en-US" sz="2000" dirty="0"/>
              <a:t>PaveOH under 1-year warranty; punch list items have been noted</a:t>
            </a:r>
          </a:p>
          <a:p>
            <a:pPr marL="457200" indent="-457200">
              <a:buFont typeface="Wingdings" panose="05000000000000000000" pitchFamily="2" charset="2"/>
              <a:buChar char="§"/>
            </a:pPr>
            <a:r>
              <a:rPr lang="en-US" sz="2800" dirty="0"/>
              <a:t>Board received 25+ communications from HOA community expressing overall satisfaction</a:t>
            </a:r>
          </a:p>
          <a:p>
            <a:pPr marL="457200" indent="-457200">
              <a:buFont typeface="Wingdings" panose="05000000000000000000" pitchFamily="2" charset="2"/>
              <a:buChar char="§"/>
            </a:pPr>
            <a:r>
              <a:rPr lang="en-US" sz="2800" dirty="0"/>
              <a:t>Upgraded overall community appearance – </a:t>
            </a:r>
            <a:r>
              <a:rPr lang="en-US" sz="2800" dirty="0" err="1"/>
              <a:t>PaveOH</a:t>
            </a:r>
            <a:r>
              <a:rPr lang="en-US" sz="2800" dirty="0"/>
              <a:t> also repaved 10+ driveways &amp; 1 CAD</a:t>
            </a:r>
          </a:p>
          <a:p>
            <a:pPr marL="457200" indent="-457200">
              <a:buFont typeface="Wingdings" panose="05000000000000000000" pitchFamily="2" charset="2"/>
              <a:buChar char="§"/>
            </a:pPr>
            <a:r>
              <a:rPr lang="en-US" sz="2800" dirty="0"/>
              <a:t>Estimates to shore-up edges in-process from PaveOH, Reichle Bros and Trent Grove Landscaping.  Plan to start with entrances and intersections.</a:t>
            </a:r>
          </a:p>
        </p:txBody>
      </p:sp>
    </p:spTree>
    <p:extLst>
      <p:ext uri="{BB962C8B-B14F-4D97-AF65-F5344CB8AC3E}">
        <p14:creationId xmlns:p14="http://schemas.microsoft.com/office/powerpoint/2010/main" val="3343920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A717FF8-785A-11A4-C444-22A0FD3B1CE5}"/>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00293F5F-83C5-BABB-7C0C-56D9E1DDD2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14353325-27E1-884A-FD33-7D008AC9E8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587D9057-7B14-39F2-BB6B-307B1DA2D2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DE411DFB-6105-C193-3C70-246E6A7A65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11DC42B1-94A9-3A99-101F-2A8325CA0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EA9A2644-2056-84A8-EBBE-BF28D21BE697}"/>
              </a:ext>
            </a:extLst>
          </p:cNvPr>
          <p:cNvSpPr txBox="1">
            <a:spLocks/>
          </p:cNvSpPr>
          <p:nvPr/>
        </p:nvSpPr>
        <p:spPr>
          <a:xfrm>
            <a:off x="459346" y="278535"/>
            <a:ext cx="11448902"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Expected Costs (from last year’s meeting)</a:t>
            </a:r>
          </a:p>
        </p:txBody>
      </p:sp>
      <p:sp>
        <p:nvSpPr>
          <p:cNvPr id="5" name="TextBox 4">
            <a:extLst>
              <a:ext uri="{FF2B5EF4-FFF2-40B4-BE49-F238E27FC236}">
                <a16:creationId xmlns:a16="http://schemas.microsoft.com/office/drawing/2014/main" id="{DC27EFE7-BFC8-7B51-7870-F31EE5F4C6BE}"/>
              </a:ext>
            </a:extLst>
          </p:cNvPr>
          <p:cNvSpPr txBox="1"/>
          <p:nvPr/>
        </p:nvSpPr>
        <p:spPr>
          <a:xfrm>
            <a:off x="351188" y="1730477"/>
            <a:ext cx="11273308" cy="4848988"/>
          </a:xfrm>
          <a:prstGeom prst="rect">
            <a:avLst/>
          </a:prstGeom>
          <a:noFill/>
        </p:spPr>
        <p:txBody>
          <a:bodyPr wrap="square">
            <a:noAutofit/>
          </a:bodyPr>
          <a:lstStyle/>
          <a:p>
            <a:pPr marL="0" indent="0">
              <a:buNone/>
            </a:pPr>
            <a:r>
              <a:rPr lang="en-US" sz="2600" b="1" u="sng" dirty="0"/>
              <a:t>2023 Quote by Premier Asphalt, the following:</a:t>
            </a:r>
          </a:p>
          <a:p>
            <a:pPr marL="0" indent="0">
              <a:buNone/>
            </a:pPr>
            <a:endParaRPr lang="en-US" sz="2200" dirty="0"/>
          </a:p>
          <a:p>
            <a:pPr marL="342900" indent="-342900">
              <a:buFont typeface="Wingdings" panose="05000000000000000000" pitchFamily="2" charset="2"/>
              <a:buChar char="§"/>
            </a:pPr>
            <a:r>
              <a:rPr lang="en-US" sz="2000" dirty="0">
                <a:solidFill>
                  <a:srgbClr val="000000"/>
                </a:solidFill>
                <a:latin typeface="Helvetica Neue"/>
              </a:rPr>
              <a:t>SEAL COATING entire neighborhood:</a:t>
            </a:r>
            <a:br>
              <a:rPr lang="en-US" sz="2000" dirty="0">
                <a:solidFill>
                  <a:srgbClr val="1D2228"/>
                </a:solidFill>
                <a:latin typeface="Helvetica Neue"/>
              </a:rPr>
            </a:br>
            <a:r>
              <a:rPr lang="en-US" sz="2000" dirty="0">
                <a:solidFill>
                  <a:srgbClr val="000000"/>
                </a:solidFill>
                <a:latin typeface="Helvetica Neue"/>
              </a:rPr>
              <a:t>One coat squeegee as requested. One coat spray. </a:t>
            </a:r>
            <a:br>
              <a:rPr lang="en-US" sz="2000" dirty="0">
                <a:solidFill>
                  <a:srgbClr val="1D2228"/>
                </a:solidFill>
                <a:latin typeface="Helvetica Neue"/>
              </a:rPr>
            </a:br>
            <a:r>
              <a:rPr lang="en-US" sz="2000" b="1" dirty="0">
                <a:solidFill>
                  <a:srgbClr val="000000"/>
                </a:solidFill>
                <a:latin typeface="Helvetica Neue"/>
              </a:rPr>
              <a:t>Total: $54,250</a:t>
            </a:r>
          </a:p>
          <a:p>
            <a:pPr marL="0" indent="0">
              <a:buNone/>
            </a:pPr>
            <a:endParaRPr lang="en-US" sz="2000" dirty="0">
              <a:solidFill>
                <a:srgbClr val="000000"/>
              </a:solidFill>
              <a:latin typeface="Helvetica Neue"/>
            </a:endParaRPr>
          </a:p>
          <a:p>
            <a:pPr marL="342900" indent="-342900">
              <a:buFont typeface="Wingdings" panose="05000000000000000000" pitchFamily="2" charset="2"/>
              <a:buChar char="§"/>
            </a:pPr>
            <a:r>
              <a:rPr lang="en-US" sz="2000" dirty="0">
                <a:solidFill>
                  <a:srgbClr val="000000"/>
                </a:solidFill>
                <a:latin typeface="Helvetica Neue"/>
              </a:rPr>
              <a:t>CRACK FILL: Up to 35,000 LF</a:t>
            </a:r>
            <a:br>
              <a:rPr lang="en-US" sz="2000" dirty="0">
                <a:solidFill>
                  <a:srgbClr val="1D2228"/>
                </a:solidFill>
                <a:latin typeface="Helvetica Neue"/>
              </a:rPr>
            </a:br>
            <a:r>
              <a:rPr lang="en-US" sz="2000" b="1" dirty="0">
                <a:solidFill>
                  <a:srgbClr val="1D2228"/>
                </a:solidFill>
                <a:latin typeface="Helvetica Neue"/>
              </a:rPr>
              <a:t>Total:  </a:t>
            </a:r>
            <a:r>
              <a:rPr lang="en-US" sz="2000" b="1" dirty="0">
                <a:solidFill>
                  <a:srgbClr val="000000"/>
                </a:solidFill>
                <a:latin typeface="Helvetica Neue"/>
              </a:rPr>
              <a:t>$18,500</a:t>
            </a:r>
          </a:p>
          <a:p>
            <a:pPr marL="0" indent="0">
              <a:buNone/>
            </a:pPr>
            <a:endParaRPr lang="en-US" sz="2000" dirty="0">
              <a:solidFill>
                <a:srgbClr val="000000"/>
              </a:solidFill>
              <a:latin typeface="Helvetica Neue"/>
            </a:endParaRPr>
          </a:p>
          <a:p>
            <a:pPr marL="342900" indent="-342900">
              <a:buFont typeface="Wingdings" panose="05000000000000000000" pitchFamily="2" charset="2"/>
              <a:buChar char="§"/>
            </a:pPr>
            <a:r>
              <a:rPr lang="en-US" sz="2000" dirty="0">
                <a:solidFill>
                  <a:srgbClr val="1D2228"/>
                </a:solidFill>
                <a:latin typeface="Helvetica Neue"/>
              </a:rPr>
              <a:t>Complete Resurfacing (</a:t>
            </a:r>
            <a:r>
              <a:rPr lang="en-US" sz="2000" dirty="0">
                <a:solidFill>
                  <a:srgbClr val="000000"/>
                </a:solidFill>
                <a:latin typeface="Helvetica Neue"/>
              </a:rPr>
              <a:t>2” OVERLAY):</a:t>
            </a:r>
            <a:br>
              <a:rPr lang="en-US" sz="2000" dirty="0">
                <a:solidFill>
                  <a:srgbClr val="1D2228"/>
                </a:solidFill>
                <a:latin typeface="Helvetica Neue"/>
              </a:rPr>
            </a:br>
            <a:r>
              <a:rPr lang="en-US" sz="2000" dirty="0">
                <a:solidFill>
                  <a:srgbClr val="000000"/>
                </a:solidFill>
                <a:latin typeface="Helvetica Neue"/>
              </a:rPr>
              <a:t>Entire neighborhood (approximately 205,000 square feet)</a:t>
            </a:r>
            <a:br>
              <a:rPr lang="en-US" sz="2000" dirty="0">
                <a:solidFill>
                  <a:srgbClr val="1D2228"/>
                </a:solidFill>
                <a:latin typeface="Helvetica Neue"/>
              </a:rPr>
            </a:br>
            <a:r>
              <a:rPr lang="en-US" sz="2000" b="1" dirty="0">
                <a:solidFill>
                  <a:srgbClr val="1D2228"/>
                </a:solidFill>
                <a:latin typeface="Helvetica Neue"/>
              </a:rPr>
              <a:t>Total:  </a:t>
            </a:r>
            <a:r>
              <a:rPr lang="en-US" sz="2000" b="1" dirty="0">
                <a:solidFill>
                  <a:srgbClr val="000000"/>
                </a:solidFill>
                <a:latin typeface="Helvetica Neue"/>
              </a:rPr>
              <a:t>$442,000</a:t>
            </a:r>
            <a:endParaRPr lang="en-US" sz="2000" b="1" dirty="0">
              <a:solidFill>
                <a:srgbClr val="1D2228"/>
              </a:solidFill>
              <a:latin typeface="Helvetica Neue"/>
            </a:endParaRPr>
          </a:p>
          <a:p>
            <a:pPr marL="0" indent="0">
              <a:buNone/>
            </a:pPr>
            <a:endParaRPr lang="en-US" sz="2000" dirty="0">
              <a:solidFill>
                <a:srgbClr val="1D2228"/>
              </a:solidFill>
              <a:latin typeface="Helvetica Neue"/>
            </a:endParaRPr>
          </a:p>
          <a:p>
            <a:pPr marL="0" indent="0">
              <a:buNone/>
            </a:pPr>
            <a:r>
              <a:rPr lang="en-US" sz="2000" dirty="0">
                <a:solidFill>
                  <a:srgbClr val="1D2228"/>
                </a:solidFill>
                <a:latin typeface="Helvetica Neue"/>
              </a:rPr>
              <a:t>(Quote from Ethan – Premier Asphalt)</a:t>
            </a:r>
          </a:p>
        </p:txBody>
      </p:sp>
      <p:sp>
        <p:nvSpPr>
          <p:cNvPr id="6" name="10-Point Star 2">
            <a:extLst>
              <a:ext uri="{FF2B5EF4-FFF2-40B4-BE49-F238E27FC236}">
                <a16:creationId xmlns:a16="http://schemas.microsoft.com/office/drawing/2014/main" id="{9779431C-C9A1-31B1-2473-A6E13DD58793}"/>
              </a:ext>
            </a:extLst>
          </p:cNvPr>
          <p:cNvSpPr/>
          <p:nvPr/>
        </p:nvSpPr>
        <p:spPr>
          <a:xfrm>
            <a:off x="9645495" y="1723786"/>
            <a:ext cx="2262753" cy="2262752"/>
          </a:xfrm>
          <a:prstGeom prst="star10">
            <a:avLst/>
          </a:prstGeom>
          <a:solidFill>
            <a:srgbClr val="FFC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r>
              <a:rPr lang="en-US" sz="2400" dirty="0">
                <a:solidFill>
                  <a:schemeClr val="tx1"/>
                </a:solidFill>
              </a:rPr>
              <a:t>Taking a look back</a:t>
            </a:r>
          </a:p>
        </p:txBody>
      </p:sp>
    </p:spTree>
    <p:extLst>
      <p:ext uri="{BB962C8B-B14F-4D97-AF65-F5344CB8AC3E}">
        <p14:creationId xmlns:p14="http://schemas.microsoft.com/office/powerpoint/2010/main" val="3959564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F6E0E00-5DD1-EEFA-B945-74A3342277F7}"/>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05869B74-CFF0-BA83-43E1-96A2A81794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F6F582C9-FA64-C6C8-D1B0-A020AD8FE3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15D18649-A02C-8D2D-AEAD-CDCA3DCC48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85913F18-50A5-884F-1582-6C1CC69366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9590A373-CBBC-3747-9E82-30C93D9930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F9219AEA-32C9-C934-3A23-E18B0FE09664}"/>
              </a:ext>
            </a:extLst>
          </p:cNvPr>
          <p:cNvSpPr txBox="1">
            <a:spLocks/>
          </p:cNvSpPr>
          <p:nvPr/>
        </p:nvSpPr>
        <p:spPr>
          <a:xfrm>
            <a:off x="459346" y="278535"/>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Agenda</a:t>
            </a:r>
          </a:p>
        </p:txBody>
      </p:sp>
      <p:sp>
        <p:nvSpPr>
          <p:cNvPr id="5" name="TextBox 4">
            <a:extLst>
              <a:ext uri="{FF2B5EF4-FFF2-40B4-BE49-F238E27FC236}">
                <a16:creationId xmlns:a16="http://schemas.microsoft.com/office/drawing/2014/main" id="{B37FA7B2-0E5A-4231-30BD-AB87E549C12E}"/>
              </a:ext>
            </a:extLst>
          </p:cNvPr>
          <p:cNvSpPr txBox="1"/>
          <p:nvPr/>
        </p:nvSpPr>
        <p:spPr>
          <a:xfrm>
            <a:off x="737418" y="1997838"/>
            <a:ext cx="10373033" cy="3970318"/>
          </a:xfrm>
          <a:prstGeom prst="rect">
            <a:avLst/>
          </a:prstGeom>
          <a:noFill/>
        </p:spPr>
        <p:txBody>
          <a:bodyPr wrap="square" rtlCol="0">
            <a:spAutoFit/>
          </a:bodyPr>
          <a:lstStyle/>
          <a:p>
            <a:pPr marL="457200" indent="-457200">
              <a:buFont typeface="Wingdings" panose="05000000000000000000" pitchFamily="2" charset="2"/>
              <a:buChar char="§"/>
            </a:pPr>
            <a:r>
              <a:rPr lang="en-US" sz="2800" dirty="0"/>
              <a:t>Introductions</a:t>
            </a:r>
          </a:p>
          <a:p>
            <a:pPr marL="457200" indent="-457200">
              <a:buFont typeface="Wingdings" panose="05000000000000000000" pitchFamily="2" charset="2"/>
              <a:buChar char="§"/>
            </a:pPr>
            <a:r>
              <a:rPr lang="en-US" sz="2800" dirty="0"/>
              <a:t>Guest Speaker – Jeffrey Dittmer Sage Creek Attorney</a:t>
            </a:r>
          </a:p>
          <a:p>
            <a:pPr marL="457200" indent="-457200">
              <a:buFont typeface="Wingdings" panose="05000000000000000000" pitchFamily="2" charset="2"/>
              <a:buChar char="§"/>
            </a:pPr>
            <a:r>
              <a:rPr lang="en-US" sz="2800" dirty="0"/>
              <a:t>FY25 Financial Review and 2026 Budget</a:t>
            </a:r>
          </a:p>
          <a:p>
            <a:pPr marL="457200" indent="-457200">
              <a:buFont typeface="Wingdings" panose="05000000000000000000" pitchFamily="2" charset="2"/>
              <a:buChar char="§"/>
            </a:pPr>
            <a:r>
              <a:rPr lang="en-US" sz="2800" dirty="0"/>
              <a:t>Committee Reports</a:t>
            </a:r>
          </a:p>
          <a:p>
            <a:pPr marL="457200" indent="-457200">
              <a:buFont typeface="Wingdings" panose="05000000000000000000" pitchFamily="2" charset="2"/>
              <a:buChar char="§"/>
            </a:pPr>
            <a:r>
              <a:rPr lang="en-US" sz="2800" dirty="0"/>
              <a:t>Road Project Update</a:t>
            </a:r>
          </a:p>
          <a:p>
            <a:pPr marL="457200" indent="-457200">
              <a:buFont typeface="Wingdings" panose="05000000000000000000" pitchFamily="2" charset="2"/>
              <a:buChar char="§"/>
            </a:pPr>
            <a:r>
              <a:rPr lang="en-US" sz="2800" dirty="0"/>
              <a:t>Galena and Surrounding Area Update</a:t>
            </a:r>
          </a:p>
          <a:p>
            <a:pPr marL="457200" indent="-457200">
              <a:buFont typeface="Wingdings" panose="05000000000000000000" pitchFamily="2" charset="2"/>
              <a:buChar char="§"/>
            </a:pPr>
            <a:r>
              <a:rPr lang="en-US" sz="2800" dirty="0"/>
              <a:t>Reminders on community help and assistance</a:t>
            </a:r>
          </a:p>
          <a:p>
            <a:pPr marL="457200" indent="-457200">
              <a:buFont typeface="Wingdings" panose="05000000000000000000" pitchFamily="2" charset="2"/>
              <a:buChar char="§"/>
            </a:pPr>
            <a:r>
              <a:rPr lang="en-US" sz="2800" dirty="0"/>
              <a:t>General Discussion</a:t>
            </a:r>
          </a:p>
          <a:p>
            <a:pPr marL="457200" indent="-457200">
              <a:buFont typeface="Wingdings" panose="05000000000000000000" pitchFamily="2" charset="2"/>
              <a:buChar char="§"/>
            </a:pPr>
            <a:r>
              <a:rPr lang="en-US" sz="2800" dirty="0"/>
              <a:t>Adjournment</a:t>
            </a:r>
          </a:p>
        </p:txBody>
      </p:sp>
      <p:sp>
        <p:nvSpPr>
          <p:cNvPr id="4" name="Rectangle 3">
            <a:extLst>
              <a:ext uri="{FF2B5EF4-FFF2-40B4-BE49-F238E27FC236}">
                <a16:creationId xmlns:a16="http://schemas.microsoft.com/office/drawing/2014/main" id="{FABD656E-AD03-DF6B-4B7C-CD2D14F240E8}"/>
              </a:ext>
            </a:extLst>
          </p:cNvPr>
          <p:cNvSpPr/>
          <p:nvPr/>
        </p:nvSpPr>
        <p:spPr>
          <a:xfrm>
            <a:off x="737417" y="4170769"/>
            <a:ext cx="9617879" cy="46022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5341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91D0799-0233-1CE4-6BA7-827BDC894FAE}"/>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460CE1D4-8A07-1374-8DFB-8A847FA00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BF4AA851-63A5-8BCA-A9F5-66D52ED1F7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6532446E-7BA6-9365-A024-BA181AE24D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2A16F5F8-D1E8-529C-F302-8131EC7C4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1C303A96-0780-2493-CD0E-18846ED33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426F9663-7A3D-C106-9F28-D122FB4B5CBB}"/>
              </a:ext>
            </a:extLst>
          </p:cNvPr>
          <p:cNvSpPr txBox="1">
            <a:spLocks/>
          </p:cNvSpPr>
          <p:nvPr/>
        </p:nvSpPr>
        <p:spPr>
          <a:xfrm>
            <a:off x="459346" y="278535"/>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Galena &amp; Surrounding Area </a:t>
            </a:r>
            <a:r>
              <a:rPr lang="en-US" sz="4000" b="1" dirty="0">
                <a:solidFill>
                  <a:srgbClr val="FFFFFF"/>
                </a:solidFill>
              </a:rPr>
              <a:t>Update</a:t>
            </a:r>
            <a:endParaRPr lang="en-US" sz="4000" b="1" kern="1200" dirty="0">
              <a:solidFill>
                <a:srgbClr val="FFFFFF"/>
              </a:solidFill>
              <a:latin typeface="+mj-lt"/>
              <a:ea typeface="+mj-ea"/>
              <a:cs typeface="+mj-cs"/>
            </a:endParaRPr>
          </a:p>
        </p:txBody>
      </p:sp>
      <p:sp>
        <p:nvSpPr>
          <p:cNvPr id="5" name="TextBox 4">
            <a:extLst>
              <a:ext uri="{FF2B5EF4-FFF2-40B4-BE49-F238E27FC236}">
                <a16:creationId xmlns:a16="http://schemas.microsoft.com/office/drawing/2014/main" id="{511E5C82-804A-D285-9F20-2EA431159F2F}"/>
              </a:ext>
            </a:extLst>
          </p:cNvPr>
          <p:cNvSpPr txBox="1"/>
          <p:nvPr/>
        </p:nvSpPr>
        <p:spPr>
          <a:xfrm>
            <a:off x="459346" y="1869276"/>
            <a:ext cx="11132886" cy="4439677"/>
          </a:xfrm>
          <a:prstGeom prst="rect">
            <a:avLst/>
          </a:prstGeom>
          <a:noFill/>
        </p:spPr>
        <p:txBody>
          <a:bodyPr wrap="square" rtlCol="0">
            <a:spAutoFit/>
          </a:bodyPr>
          <a:lstStyle/>
          <a:p>
            <a:pPr>
              <a:spcAft>
                <a:spcPts val="300"/>
              </a:spcAft>
            </a:pPr>
            <a:r>
              <a:rPr lang="en-US" sz="2400" b="1" u="sng" dirty="0">
                <a:latin typeface="Arial" panose="020B0604020202020204" pitchFamily="34" charset="0"/>
                <a:cs typeface="Arial" panose="020B0604020202020204" pitchFamily="34" charset="0"/>
              </a:rPr>
              <a:t>Galena Updates</a:t>
            </a:r>
            <a:r>
              <a:rPr lang="en-US" sz="24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(From conversation with Mayor Jeff Kinnell)</a:t>
            </a:r>
          </a:p>
          <a:p>
            <a:pPr>
              <a:spcAft>
                <a:spcPts val="300"/>
              </a:spcAft>
            </a:pPr>
            <a:endParaRPr lang="en-US" sz="2000" dirty="0">
              <a:latin typeface="Arial" panose="020B0604020202020204" pitchFamily="34" charset="0"/>
              <a:cs typeface="Arial" panose="020B0604020202020204" pitchFamily="34" charset="0"/>
            </a:endParaRPr>
          </a:p>
          <a:p>
            <a:pPr marL="457200" indent="-457200">
              <a:spcAft>
                <a:spcPts val="300"/>
              </a:spcAft>
              <a:buFont typeface="Wingdings" panose="05000000000000000000" pitchFamily="2" charset="2"/>
              <a:buChar char="§"/>
            </a:pPr>
            <a:r>
              <a:rPr lang="en-US" sz="2400" dirty="0">
                <a:latin typeface="Arial" panose="020B0604020202020204" pitchFamily="34" charset="0"/>
                <a:cs typeface="Arial" panose="020B0604020202020204" pitchFamily="34" charset="0"/>
              </a:rPr>
              <a:t>Lots of Annexation (Sunbury) going on to our North and East</a:t>
            </a:r>
          </a:p>
          <a:p>
            <a:pPr marL="457200" indent="-457200">
              <a:spcAft>
                <a:spcPts val="300"/>
              </a:spcAft>
              <a:buFont typeface="Wingdings" panose="05000000000000000000" pitchFamily="2" charset="2"/>
              <a:buChar char="§"/>
            </a:pPr>
            <a:r>
              <a:rPr lang="en-US" sz="2400" dirty="0">
                <a:latin typeface="Arial" panose="020B0604020202020204" pitchFamily="34" charset="0"/>
                <a:cs typeface="Arial" panose="020B0604020202020204" pitchFamily="34" charset="0"/>
              </a:rPr>
              <a:t>Galena wants to remain “very residential friendly”</a:t>
            </a:r>
          </a:p>
          <a:p>
            <a:pPr marL="457200" indent="-457200">
              <a:spcAft>
                <a:spcPts val="300"/>
              </a:spcAft>
              <a:buFont typeface="Wingdings" panose="05000000000000000000" pitchFamily="2" charset="2"/>
              <a:buChar char="§"/>
            </a:pPr>
            <a:r>
              <a:rPr lang="en-US" sz="2400" dirty="0">
                <a:latin typeface="Arial" panose="020B0604020202020204" pitchFamily="34" charset="0"/>
                <a:cs typeface="Arial" panose="020B0604020202020204" pitchFamily="34" charset="0"/>
              </a:rPr>
              <a:t>Miller Farms will be a phased multi-year development</a:t>
            </a:r>
          </a:p>
          <a:p>
            <a:pPr marL="457200" indent="-457200">
              <a:spcAft>
                <a:spcPts val="300"/>
              </a:spcAft>
              <a:buFont typeface="Wingdings" panose="05000000000000000000" pitchFamily="2" charset="2"/>
              <a:buChar char="§"/>
            </a:pPr>
            <a:r>
              <a:rPr lang="en-US" sz="2400" dirty="0">
                <a:latin typeface="Arial" panose="020B0604020202020204" pitchFamily="34" charset="0"/>
                <a:cs typeface="Arial" panose="020B0604020202020204" pitchFamily="34" charset="0"/>
              </a:rPr>
              <a:t>Pedestrian Traffic Improvement have been completed in Galena Square</a:t>
            </a:r>
          </a:p>
          <a:p>
            <a:pPr marL="457200" indent="-457200">
              <a:spcAft>
                <a:spcPts val="300"/>
              </a:spcAft>
              <a:buFont typeface="Wingdings" panose="05000000000000000000" pitchFamily="2" charset="2"/>
              <a:buChar char="§"/>
            </a:pPr>
            <a:r>
              <a:rPr lang="en-US" sz="2400" dirty="0">
                <a:latin typeface="Arial" panose="020B0604020202020204" pitchFamily="34" charset="0"/>
                <a:cs typeface="Arial" panose="020B0604020202020204" pitchFamily="34" charset="0"/>
              </a:rPr>
              <a:t>Rumble strips and speed bumps are now installed in Galena</a:t>
            </a:r>
          </a:p>
          <a:p>
            <a:pPr marL="457200" indent="-457200">
              <a:spcAft>
                <a:spcPts val="300"/>
              </a:spcAft>
              <a:buFont typeface="Wingdings" panose="05000000000000000000" pitchFamily="2" charset="2"/>
              <a:buChar char="§"/>
            </a:pPr>
            <a:r>
              <a:rPr lang="en-US" sz="2400" dirty="0">
                <a:latin typeface="Arial" panose="020B0604020202020204" pitchFamily="34" charset="0"/>
                <a:cs typeface="Arial" panose="020B0604020202020204" pitchFamily="34" charset="0"/>
              </a:rPr>
              <a:t>New Boardwalk over Hoover may be starting construction</a:t>
            </a:r>
          </a:p>
          <a:p>
            <a:pPr marL="457200" indent="-457200">
              <a:spcAft>
                <a:spcPts val="300"/>
              </a:spcAft>
              <a:buFont typeface="Wingdings" panose="05000000000000000000" pitchFamily="2" charset="2"/>
              <a:buChar char="§"/>
            </a:pPr>
            <a:r>
              <a:rPr lang="en-US" sz="2400" dirty="0">
                <a:latin typeface="Arial" panose="020B0604020202020204" pitchFamily="34" charset="0"/>
                <a:cs typeface="Arial" panose="020B0604020202020204" pitchFamily="34" charset="0"/>
              </a:rPr>
              <a:t>New sewer line is to be built along Trenton Road (by Galena)</a:t>
            </a:r>
          </a:p>
          <a:p>
            <a:pPr marL="457200" indent="-457200">
              <a:spcAft>
                <a:spcPts val="300"/>
              </a:spcAft>
              <a:buFont typeface="Wingdings" panose="05000000000000000000" pitchFamily="2" charset="2"/>
              <a:buChar char="§"/>
            </a:pPr>
            <a:r>
              <a:rPr lang="en-US" sz="2400" dirty="0">
                <a:latin typeface="Arial" panose="020B0604020202020204" pitchFamily="34" charset="0"/>
                <a:cs typeface="Arial" panose="020B0604020202020204" pitchFamily="34" charset="0"/>
              </a:rPr>
              <a:t>Sage Creek could possibly tie into the new line, if enough residents were interested to make it cost effective.</a:t>
            </a:r>
          </a:p>
        </p:txBody>
      </p:sp>
    </p:spTree>
    <p:extLst>
      <p:ext uri="{BB962C8B-B14F-4D97-AF65-F5344CB8AC3E}">
        <p14:creationId xmlns:p14="http://schemas.microsoft.com/office/powerpoint/2010/main" val="3756476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DFD0DE6-E46E-E640-97EE-542087FD681A}"/>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C004939A-2828-A1EB-A94D-F4A3A828AF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A4FC7A21-3B96-36F2-C32E-2554D3CFC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E28676E7-8090-CF33-AD28-1C17A95DF3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29B84AF4-264B-223C-D869-D4594AEC3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086043AC-C420-2583-7C0E-0CC44E339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3541BB08-861F-C06B-E00A-B4EEC2C2A4C8}"/>
              </a:ext>
            </a:extLst>
          </p:cNvPr>
          <p:cNvSpPr txBox="1">
            <a:spLocks/>
          </p:cNvSpPr>
          <p:nvPr/>
        </p:nvSpPr>
        <p:spPr>
          <a:xfrm>
            <a:off x="459346" y="278535"/>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Agenda</a:t>
            </a:r>
          </a:p>
        </p:txBody>
      </p:sp>
      <p:sp>
        <p:nvSpPr>
          <p:cNvPr id="5" name="TextBox 4">
            <a:extLst>
              <a:ext uri="{FF2B5EF4-FFF2-40B4-BE49-F238E27FC236}">
                <a16:creationId xmlns:a16="http://schemas.microsoft.com/office/drawing/2014/main" id="{1ECE7CF6-2DF3-43F1-E68C-F8435C6150E3}"/>
              </a:ext>
            </a:extLst>
          </p:cNvPr>
          <p:cNvSpPr txBox="1"/>
          <p:nvPr/>
        </p:nvSpPr>
        <p:spPr>
          <a:xfrm>
            <a:off x="737418" y="1997838"/>
            <a:ext cx="10373033" cy="3970318"/>
          </a:xfrm>
          <a:prstGeom prst="rect">
            <a:avLst/>
          </a:prstGeom>
          <a:noFill/>
        </p:spPr>
        <p:txBody>
          <a:bodyPr wrap="square" rtlCol="0">
            <a:spAutoFit/>
          </a:bodyPr>
          <a:lstStyle/>
          <a:p>
            <a:pPr marL="457200" indent="-457200">
              <a:buFont typeface="Wingdings" panose="05000000000000000000" pitchFamily="2" charset="2"/>
              <a:buChar char="§"/>
            </a:pPr>
            <a:r>
              <a:rPr lang="en-US" sz="2800" dirty="0"/>
              <a:t>Introductions</a:t>
            </a:r>
          </a:p>
          <a:p>
            <a:pPr marL="457200" indent="-457200">
              <a:buFont typeface="Wingdings" panose="05000000000000000000" pitchFamily="2" charset="2"/>
              <a:buChar char="§"/>
            </a:pPr>
            <a:r>
              <a:rPr lang="en-US" sz="2800" dirty="0"/>
              <a:t>Guest Speaker – Jeffrey Dittmer Sage Creek Attorney</a:t>
            </a:r>
          </a:p>
          <a:p>
            <a:pPr marL="457200" indent="-457200">
              <a:buFont typeface="Wingdings" panose="05000000000000000000" pitchFamily="2" charset="2"/>
              <a:buChar char="§"/>
            </a:pPr>
            <a:r>
              <a:rPr lang="en-US" sz="2800" dirty="0"/>
              <a:t>FY25 Financial Review and 2026 Budget</a:t>
            </a:r>
          </a:p>
          <a:p>
            <a:pPr marL="457200" indent="-457200">
              <a:buFont typeface="Wingdings" panose="05000000000000000000" pitchFamily="2" charset="2"/>
              <a:buChar char="§"/>
            </a:pPr>
            <a:r>
              <a:rPr lang="en-US" sz="2800" dirty="0"/>
              <a:t>Committee Reports</a:t>
            </a:r>
          </a:p>
          <a:p>
            <a:pPr marL="457200" indent="-457200">
              <a:buFont typeface="Wingdings" panose="05000000000000000000" pitchFamily="2" charset="2"/>
              <a:buChar char="§"/>
            </a:pPr>
            <a:r>
              <a:rPr lang="en-US" sz="2800" dirty="0"/>
              <a:t>Road Project Update</a:t>
            </a:r>
          </a:p>
          <a:p>
            <a:pPr marL="457200" indent="-457200">
              <a:buFont typeface="Wingdings" panose="05000000000000000000" pitchFamily="2" charset="2"/>
              <a:buChar char="§"/>
            </a:pPr>
            <a:r>
              <a:rPr lang="en-US" sz="2800" dirty="0"/>
              <a:t>Galena and Surrounding Area Update</a:t>
            </a:r>
          </a:p>
          <a:p>
            <a:pPr marL="457200" indent="-457200">
              <a:buFont typeface="Wingdings" panose="05000000000000000000" pitchFamily="2" charset="2"/>
              <a:buChar char="§"/>
            </a:pPr>
            <a:r>
              <a:rPr lang="en-US" sz="2800" dirty="0"/>
              <a:t>Reminders on community help and assistance</a:t>
            </a:r>
          </a:p>
          <a:p>
            <a:pPr marL="457200" indent="-457200">
              <a:buFont typeface="Wingdings" panose="05000000000000000000" pitchFamily="2" charset="2"/>
              <a:buChar char="§"/>
            </a:pPr>
            <a:r>
              <a:rPr lang="en-US" sz="2800" dirty="0"/>
              <a:t>General Discussion</a:t>
            </a:r>
          </a:p>
          <a:p>
            <a:pPr marL="457200" indent="-457200">
              <a:buFont typeface="Wingdings" panose="05000000000000000000" pitchFamily="2" charset="2"/>
              <a:buChar char="§"/>
            </a:pPr>
            <a:r>
              <a:rPr lang="en-US" sz="2800" dirty="0"/>
              <a:t>Adjournment</a:t>
            </a:r>
          </a:p>
        </p:txBody>
      </p:sp>
      <p:sp>
        <p:nvSpPr>
          <p:cNvPr id="4" name="Rectangle 3">
            <a:extLst>
              <a:ext uri="{FF2B5EF4-FFF2-40B4-BE49-F238E27FC236}">
                <a16:creationId xmlns:a16="http://schemas.microsoft.com/office/drawing/2014/main" id="{8FD3ED18-C979-981E-0AC7-97F4D5A78CF2}"/>
              </a:ext>
            </a:extLst>
          </p:cNvPr>
          <p:cNvSpPr/>
          <p:nvPr/>
        </p:nvSpPr>
        <p:spPr>
          <a:xfrm>
            <a:off x="737417" y="4583722"/>
            <a:ext cx="9617879" cy="46022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6932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363B736-DF4E-0F88-3627-5821D15B3C91}"/>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BFD8B672-F160-64AA-8219-0E6C285A6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3C8E8B50-1881-22E2-B277-7BD961CCC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F6534A80-09E5-BF6E-4CEE-5CC4A36E48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FD993B46-0864-4A50-1187-EC38457377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91652B56-5280-B0C6-ACA0-385A3DAC72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BD50D7B8-EE64-154C-F384-20224C019B0D}"/>
              </a:ext>
            </a:extLst>
          </p:cNvPr>
          <p:cNvSpPr txBox="1">
            <a:spLocks/>
          </p:cNvSpPr>
          <p:nvPr/>
        </p:nvSpPr>
        <p:spPr>
          <a:xfrm>
            <a:off x="459346" y="278535"/>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Agenda</a:t>
            </a:r>
          </a:p>
        </p:txBody>
      </p:sp>
      <p:sp>
        <p:nvSpPr>
          <p:cNvPr id="5" name="TextBox 4">
            <a:extLst>
              <a:ext uri="{FF2B5EF4-FFF2-40B4-BE49-F238E27FC236}">
                <a16:creationId xmlns:a16="http://schemas.microsoft.com/office/drawing/2014/main" id="{0BB00744-0B2F-1554-F785-553B649306FA}"/>
              </a:ext>
            </a:extLst>
          </p:cNvPr>
          <p:cNvSpPr txBox="1"/>
          <p:nvPr/>
        </p:nvSpPr>
        <p:spPr>
          <a:xfrm>
            <a:off x="737418" y="1997838"/>
            <a:ext cx="10373033" cy="3970318"/>
          </a:xfrm>
          <a:prstGeom prst="rect">
            <a:avLst/>
          </a:prstGeom>
          <a:noFill/>
        </p:spPr>
        <p:txBody>
          <a:bodyPr wrap="square" rtlCol="0">
            <a:spAutoFit/>
          </a:bodyPr>
          <a:lstStyle/>
          <a:p>
            <a:pPr marL="457200" indent="-457200">
              <a:buFont typeface="Wingdings" panose="05000000000000000000" pitchFamily="2" charset="2"/>
              <a:buChar char="§"/>
            </a:pPr>
            <a:r>
              <a:rPr lang="en-US" sz="2800" dirty="0"/>
              <a:t>Introductions</a:t>
            </a:r>
          </a:p>
          <a:p>
            <a:pPr marL="457200" indent="-457200">
              <a:buFont typeface="Wingdings" panose="05000000000000000000" pitchFamily="2" charset="2"/>
              <a:buChar char="§"/>
            </a:pPr>
            <a:r>
              <a:rPr lang="en-US" sz="2800" dirty="0"/>
              <a:t>Guest Speaker – Jeffrey Dittmer Sage Creek Attorney</a:t>
            </a:r>
          </a:p>
          <a:p>
            <a:pPr marL="457200" indent="-457200">
              <a:buFont typeface="Wingdings" panose="05000000000000000000" pitchFamily="2" charset="2"/>
              <a:buChar char="§"/>
            </a:pPr>
            <a:r>
              <a:rPr lang="en-US" sz="2800" dirty="0"/>
              <a:t>FY25 Financial Review and 2026 Budget</a:t>
            </a:r>
          </a:p>
          <a:p>
            <a:pPr marL="457200" indent="-457200">
              <a:buFont typeface="Wingdings" panose="05000000000000000000" pitchFamily="2" charset="2"/>
              <a:buChar char="§"/>
            </a:pPr>
            <a:r>
              <a:rPr lang="en-US" sz="2800" dirty="0"/>
              <a:t>Committee Reports</a:t>
            </a:r>
          </a:p>
          <a:p>
            <a:pPr marL="457200" indent="-457200">
              <a:buFont typeface="Wingdings" panose="05000000000000000000" pitchFamily="2" charset="2"/>
              <a:buChar char="§"/>
            </a:pPr>
            <a:r>
              <a:rPr lang="en-US" sz="2800" dirty="0"/>
              <a:t>Road Project Update</a:t>
            </a:r>
          </a:p>
          <a:p>
            <a:pPr marL="457200" indent="-457200">
              <a:buFont typeface="Wingdings" panose="05000000000000000000" pitchFamily="2" charset="2"/>
              <a:buChar char="§"/>
            </a:pPr>
            <a:r>
              <a:rPr lang="en-US" sz="2800" dirty="0"/>
              <a:t>Galena and Surrounding Area Update</a:t>
            </a:r>
          </a:p>
          <a:p>
            <a:pPr marL="457200" indent="-457200">
              <a:buFont typeface="Wingdings" panose="05000000000000000000" pitchFamily="2" charset="2"/>
              <a:buChar char="§"/>
            </a:pPr>
            <a:r>
              <a:rPr lang="en-US" sz="2800" dirty="0"/>
              <a:t>Reminders on community help and assistance</a:t>
            </a:r>
          </a:p>
          <a:p>
            <a:pPr marL="457200" indent="-457200">
              <a:buFont typeface="Wingdings" panose="05000000000000000000" pitchFamily="2" charset="2"/>
              <a:buChar char="§"/>
            </a:pPr>
            <a:r>
              <a:rPr lang="en-US" sz="2800" dirty="0"/>
              <a:t>General Discussion</a:t>
            </a:r>
          </a:p>
          <a:p>
            <a:pPr marL="457200" indent="-457200">
              <a:buFont typeface="Wingdings" panose="05000000000000000000" pitchFamily="2" charset="2"/>
              <a:buChar char="§"/>
            </a:pPr>
            <a:r>
              <a:rPr lang="en-US" sz="2800" dirty="0"/>
              <a:t>Adjournment</a:t>
            </a:r>
          </a:p>
        </p:txBody>
      </p:sp>
      <p:sp>
        <p:nvSpPr>
          <p:cNvPr id="4" name="Rectangle 3">
            <a:extLst>
              <a:ext uri="{FF2B5EF4-FFF2-40B4-BE49-F238E27FC236}">
                <a16:creationId xmlns:a16="http://schemas.microsoft.com/office/drawing/2014/main" id="{3CE909E3-B747-C3C8-C12F-160CD5ABF83E}"/>
              </a:ext>
            </a:extLst>
          </p:cNvPr>
          <p:cNvSpPr/>
          <p:nvPr/>
        </p:nvSpPr>
        <p:spPr>
          <a:xfrm>
            <a:off x="737417" y="5016348"/>
            <a:ext cx="9617879" cy="46022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6587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CB03C48-1318-9073-80AC-84C850A64AB6}"/>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59E8A665-BB34-5E7F-99BF-A9425695D3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E923B0E3-BB59-5EE6-FC2A-672E3282D0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D3F14307-B49F-ACC2-FF0C-BFD6030099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3556709E-DDAA-B56E-6043-C75274086A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FBFAC4D5-6B40-B968-388C-5E81CF6E0F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7AD8EACF-31F9-B700-85E4-825C449B94D6}"/>
              </a:ext>
            </a:extLst>
          </p:cNvPr>
          <p:cNvSpPr txBox="1">
            <a:spLocks/>
          </p:cNvSpPr>
          <p:nvPr/>
        </p:nvSpPr>
        <p:spPr>
          <a:xfrm>
            <a:off x="459346" y="278535"/>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General Discussion</a:t>
            </a:r>
          </a:p>
        </p:txBody>
      </p:sp>
      <p:pic>
        <p:nvPicPr>
          <p:cNvPr id="4" name="Picture 3">
            <a:extLst>
              <a:ext uri="{FF2B5EF4-FFF2-40B4-BE49-F238E27FC236}">
                <a16:creationId xmlns:a16="http://schemas.microsoft.com/office/drawing/2014/main" id="{3C27034B-FDF5-2E5D-1DBF-F187D1FD592B}"/>
              </a:ext>
            </a:extLst>
          </p:cNvPr>
          <p:cNvPicPr>
            <a:picLocks noChangeAspect="1"/>
          </p:cNvPicPr>
          <p:nvPr/>
        </p:nvPicPr>
        <p:blipFill>
          <a:blip r:embed="rId2"/>
          <a:stretch>
            <a:fillRect/>
          </a:stretch>
        </p:blipFill>
        <p:spPr>
          <a:xfrm>
            <a:off x="4222521" y="2910348"/>
            <a:ext cx="4643345" cy="3669117"/>
          </a:xfrm>
          <a:prstGeom prst="rect">
            <a:avLst/>
          </a:prstGeom>
          <a:effectLst>
            <a:softEdge rad="76200"/>
          </a:effectLst>
        </p:spPr>
      </p:pic>
      <p:sp>
        <p:nvSpPr>
          <p:cNvPr id="7" name="Cloud Callout 1">
            <a:extLst>
              <a:ext uri="{FF2B5EF4-FFF2-40B4-BE49-F238E27FC236}">
                <a16:creationId xmlns:a16="http://schemas.microsoft.com/office/drawing/2014/main" id="{8288548D-2C32-9A0E-E602-6C880E868C1A}"/>
              </a:ext>
            </a:extLst>
          </p:cNvPr>
          <p:cNvSpPr/>
          <p:nvPr/>
        </p:nvSpPr>
        <p:spPr bwMode="auto">
          <a:xfrm>
            <a:off x="540775" y="1653146"/>
            <a:ext cx="3226264" cy="1597433"/>
          </a:xfrm>
          <a:prstGeom prst="cloudCallout">
            <a:avLst>
              <a:gd name="adj1" fmla="val 65197"/>
              <a:gd name="adj2" fmla="val 42572"/>
            </a:avLst>
          </a:prstGeom>
          <a:solidFill>
            <a:schemeClr val="bg1">
              <a:lumMod val="85000"/>
            </a:schemeClr>
          </a:solidFill>
          <a:ln w="12700" cap="sq" algn="ctr">
            <a:solidFill>
              <a:schemeClr val="tx1"/>
            </a:solidFill>
            <a:miter lim="800000"/>
            <a:headEnd/>
            <a:tailEnd/>
          </a:ln>
          <a:effectLst/>
        </p:spPr>
        <p:txBody>
          <a:bodyPr wrap="square" rtlCol="0" anchor="ctr"/>
          <a:lstStyle/>
          <a:p>
            <a:pPr algn="ctr"/>
            <a:r>
              <a:rPr lang="en-US" sz="1400" b="1" dirty="0">
                <a:latin typeface="Tahoma" pitchFamily="34" charset="0"/>
                <a:cs typeface="Tahoma" pitchFamily="34" charset="0"/>
              </a:rPr>
              <a:t>I dream of volunteering for a Committee or being on the Board!</a:t>
            </a:r>
          </a:p>
        </p:txBody>
      </p:sp>
    </p:spTree>
    <p:extLst>
      <p:ext uri="{BB962C8B-B14F-4D97-AF65-F5344CB8AC3E}">
        <p14:creationId xmlns:p14="http://schemas.microsoft.com/office/powerpoint/2010/main" val="465455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2000"/>
                                        <p:tgtEl>
                                          <p:spTgt spid="4"/>
                                        </p:tgtEl>
                                      </p:cBhvr>
                                    </p:animEffect>
                                  </p:childTnLst>
                                </p:cTn>
                              </p:par>
                            </p:childTnLst>
                          </p:cTn>
                        </p:par>
                        <p:par>
                          <p:cTn id="8" fill="hold">
                            <p:stCondLst>
                              <p:cond delay="2000"/>
                            </p:stCondLst>
                            <p:childTnLst>
                              <p:par>
                                <p:cTn id="9" presetID="2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B626136-39C7-AE1A-A3BD-E5C94E0D1D4E}"/>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35A824F7-38A5-FBB6-4495-1EB11D228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8B07BE23-AE29-26F5-F7D7-F5EC502DF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4664232C-127F-9788-7A94-8B67BE90EE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446CC4C8-9361-B9DE-0DE9-B426433CEF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4F451193-5D2A-A5E9-6964-634FE8D49F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FB327FD5-5B55-CB26-95B1-58DD2DCA36DE}"/>
              </a:ext>
            </a:extLst>
          </p:cNvPr>
          <p:cNvSpPr txBox="1">
            <a:spLocks/>
          </p:cNvSpPr>
          <p:nvPr/>
        </p:nvSpPr>
        <p:spPr>
          <a:xfrm>
            <a:off x="459346" y="278535"/>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Agenda</a:t>
            </a:r>
          </a:p>
        </p:txBody>
      </p:sp>
      <p:sp>
        <p:nvSpPr>
          <p:cNvPr id="5" name="TextBox 4">
            <a:extLst>
              <a:ext uri="{FF2B5EF4-FFF2-40B4-BE49-F238E27FC236}">
                <a16:creationId xmlns:a16="http://schemas.microsoft.com/office/drawing/2014/main" id="{25B01EDB-70AE-9A66-8904-4917AB8CC8DC}"/>
              </a:ext>
            </a:extLst>
          </p:cNvPr>
          <p:cNvSpPr txBox="1"/>
          <p:nvPr/>
        </p:nvSpPr>
        <p:spPr>
          <a:xfrm>
            <a:off x="737418" y="1997838"/>
            <a:ext cx="10373033" cy="3970318"/>
          </a:xfrm>
          <a:prstGeom prst="rect">
            <a:avLst/>
          </a:prstGeom>
          <a:noFill/>
        </p:spPr>
        <p:txBody>
          <a:bodyPr wrap="square" rtlCol="0">
            <a:spAutoFit/>
          </a:bodyPr>
          <a:lstStyle/>
          <a:p>
            <a:pPr marL="457200" indent="-457200">
              <a:buFont typeface="Wingdings" panose="05000000000000000000" pitchFamily="2" charset="2"/>
              <a:buChar char="§"/>
            </a:pPr>
            <a:r>
              <a:rPr lang="en-US" sz="2800" dirty="0"/>
              <a:t>Introductions</a:t>
            </a:r>
          </a:p>
          <a:p>
            <a:pPr marL="457200" indent="-457200">
              <a:buFont typeface="Wingdings" panose="05000000000000000000" pitchFamily="2" charset="2"/>
              <a:buChar char="§"/>
            </a:pPr>
            <a:r>
              <a:rPr lang="en-US" sz="2800" dirty="0"/>
              <a:t>Guest Speaker – Jeffrey Dittmer Sage Creek Attorney</a:t>
            </a:r>
          </a:p>
          <a:p>
            <a:pPr marL="457200" indent="-457200">
              <a:buFont typeface="Wingdings" panose="05000000000000000000" pitchFamily="2" charset="2"/>
              <a:buChar char="§"/>
            </a:pPr>
            <a:r>
              <a:rPr lang="en-US" sz="2800" dirty="0"/>
              <a:t>FY25 Financial Review and 2026 Budget</a:t>
            </a:r>
          </a:p>
          <a:p>
            <a:pPr marL="457200" indent="-457200">
              <a:buFont typeface="Wingdings" panose="05000000000000000000" pitchFamily="2" charset="2"/>
              <a:buChar char="§"/>
            </a:pPr>
            <a:r>
              <a:rPr lang="en-US" sz="2800" dirty="0"/>
              <a:t>Committee Reports</a:t>
            </a:r>
          </a:p>
          <a:p>
            <a:pPr marL="457200" indent="-457200">
              <a:buFont typeface="Wingdings" panose="05000000000000000000" pitchFamily="2" charset="2"/>
              <a:buChar char="§"/>
            </a:pPr>
            <a:r>
              <a:rPr lang="en-US" sz="2800" dirty="0"/>
              <a:t>Road Project Update</a:t>
            </a:r>
          </a:p>
          <a:p>
            <a:pPr marL="457200" indent="-457200">
              <a:buFont typeface="Wingdings" panose="05000000000000000000" pitchFamily="2" charset="2"/>
              <a:buChar char="§"/>
            </a:pPr>
            <a:r>
              <a:rPr lang="en-US" sz="2800" dirty="0"/>
              <a:t>Galena and Surrounding Area Update</a:t>
            </a:r>
          </a:p>
          <a:p>
            <a:pPr marL="457200" indent="-457200">
              <a:buFont typeface="Wingdings" panose="05000000000000000000" pitchFamily="2" charset="2"/>
              <a:buChar char="§"/>
            </a:pPr>
            <a:r>
              <a:rPr lang="en-US" sz="2800" dirty="0"/>
              <a:t>Reminders on community help and assistance</a:t>
            </a:r>
          </a:p>
          <a:p>
            <a:pPr marL="457200" indent="-457200">
              <a:buFont typeface="Wingdings" panose="05000000000000000000" pitchFamily="2" charset="2"/>
              <a:buChar char="§"/>
            </a:pPr>
            <a:r>
              <a:rPr lang="en-US" sz="2800" dirty="0"/>
              <a:t>General Discussion</a:t>
            </a:r>
          </a:p>
          <a:p>
            <a:pPr marL="457200" indent="-457200">
              <a:buFont typeface="Wingdings" panose="05000000000000000000" pitchFamily="2" charset="2"/>
              <a:buChar char="§"/>
            </a:pPr>
            <a:r>
              <a:rPr lang="en-US" sz="2800" dirty="0"/>
              <a:t>Adjournment</a:t>
            </a:r>
          </a:p>
        </p:txBody>
      </p:sp>
      <p:sp>
        <p:nvSpPr>
          <p:cNvPr id="4" name="Rectangle 3">
            <a:extLst>
              <a:ext uri="{FF2B5EF4-FFF2-40B4-BE49-F238E27FC236}">
                <a16:creationId xmlns:a16="http://schemas.microsoft.com/office/drawing/2014/main" id="{6E53F4BB-11E9-10B5-E717-64EE905D05B4}"/>
              </a:ext>
            </a:extLst>
          </p:cNvPr>
          <p:cNvSpPr/>
          <p:nvPr/>
        </p:nvSpPr>
        <p:spPr>
          <a:xfrm>
            <a:off x="737417" y="5439130"/>
            <a:ext cx="9617879" cy="46022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0454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A5A346F-DC48-85FA-B47E-B706FD82F7B3}"/>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0C5E0ED1-D75D-A4CA-41C6-4A58FD3E0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56B022F-64E5-D03C-9649-5D9EEDA0DAFB}"/>
              </a:ext>
            </a:extLst>
          </p:cNvPr>
          <p:cNvPicPr>
            <a:picLocks noChangeAspect="1"/>
          </p:cNvPicPr>
          <p:nvPr/>
        </p:nvPicPr>
        <p:blipFill>
          <a:blip r:embed="rId2"/>
          <a:stretch>
            <a:fillRect/>
          </a:stretch>
        </p:blipFill>
        <p:spPr>
          <a:xfrm>
            <a:off x="4979312" y="1869276"/>
            <a:ext cx="6937328" cy="4613323"/>
          </a:xfrm>
          <a:prstGeom prst="rect">
            <a:avLst/>
          </a:prstGeom>
        </p:spPr>
      </p:pic>
      <p:sp>
        <p:nvSpPr>
          <p:cNvPr id="51" name="Rectangle 50">
            <a:extLst>
              <a:ext uri="{FF2B5EF4-FFF2-40B4-BE49-F238E27FC236}">
                <a16:creationId xmlns:a16="http://schemas.microsoft.com/office/drawing/2014/main" id="{096CB3B0-7467-F8BD-0E35-6AF154B178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3D586C6E-5720-4BEF-B840-DC7F522CA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BC5F9DF7-1437-BE3D-0291-2C616F7C05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F08D7C22-6EC4-4113-FE0C-4865EAC214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0D095FF2-4542-8ADB-54F1-ADFC759CE3E5}"/>
              </a:ext>
            </a:extLst>
          </p:cNvPr>
          <p:cNvSpPr txBox="1">
            <a:spLocks/>
          </p:cNvSpPr>
          <p:nvPr/>
        </p:nvSpPr>
        <p:spPr>
          <a:xfrm>
            <a:off x="459346" y="278535"/>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Thank You!!!</a:t>
            </a:r>
          </a:p>
        </p:txBody>
      </p:sp>
      <p:pic>
        <p:nvPicPr>
          <p:cNvPr id="2" name="Picture 1">
            <a:extLst>
              <a:ext uri="{FF2B5EF4-FFF2-40B4-BE49-F238E27FC236}">
                <a16:creationId xmlns:a16="http://schemas.microsoft.com/office/drawing/2014/main" id="{50589A56-66E3-E576-4E1B-3D62330BEED6}"/>
              </a:ext>
            </a:extLst>
          </p:cNvPr>
          <p:cNvPicPr>
            <a:picLocks noChangeAspect="1"/>
          </p:cNvPicPr>
          <p:nvPr/>
        </p:nvPicPr>
        <p:blipFill>
          <a:blip r:embed="rId3"/>
          <a:stretch>
            <a:fillRect/>
          </a:stretch>
        </p:blipFill>
        <p:spPr>
          <a:xfrm>
            <a:off x="459346" y="1869276"/>
            <a:ext cx="8220103" cy="4613323"/>
          </a:xfrm>
          <a:prstGeom prst="rect">
            <a:avLst/>
          </a:prstGeom>
        </p:spPr>
      </p:pic>
    </p:spTree>
    <p:extLst>
      <p:ext uri="{BB962C8B-B14F-4D97-AF65-F5344CB8AC3E}">
        <p14:creationId xmlns:p14="http://schemas.microsoft.com/office/powerpoint/2010/main" val="2665607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1A810C9-D2FE-E410-5FA9-E1712775D980}"/>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310E5ED-77FB-95CC-29BC-F0CE5E150A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C1FE640-EB93-96BE-97D3-CB31B75F6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B052894-7272-BC40-EB42-1E8FB6B1D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B3017CE-733E-04AE-2929-C021198AA3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D3E31DDB-5AE3-6858-46A4-B00148D55AD7}"/>
              </a:ext>
            </a:extLst>
          </p:cNvPr>
          <p:cNvSpPr txBox="1">
            <a:spLocks/>
          </p:cNvSpPr>
          <p:nvPr/>
        </p:nvSpPr>
        <p:spPr>
          <a:xfrm>
            <a:off x="283028" y="207554"/>
            <a:ext cx="11515682" cy="1159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Appendix – A – FY25 P&amp;L</a:t>
            </a:r>
          </a:p>
        </p:txBody>
      </p:sp>
      <p:sp>
        <p:nvSpPr>
          <p:cNvPr id="5" name="Content Placeholder 2">
            <a:extLst>
              <a:ext uri="{FF2B5EF4-FFF2-40B4-BE49-F238E27FC236}">
                <a16:creationId xmlns:a16="http://schemas.microsoft.com/office/drawing/2014/main" id="{5BD2685A-0514-44D6-88C8-D9EEB0FC0316}"/>
              </a:ext>
            </a:extLst>
          </p:cNvPr>
          <p:cNvSpPr txBox="1">
            <a:spLocks/>
          </p:cNvSpPr>
          <p:nvPr/>
        </p:nvSpPr>
        <p:spPr bwMode="auto">
          <a:xfrm>
            <a:off x="283028" y="1622745"/>
            <a:ext cx="11440886" cy="482633"/>
          </a:xfrm>
          <a:prstGeom prst="rect">
            <a:avLst/>
          </a:prstGeom>
        </p:spPr>
        <p:txBody>
          <a:bodyPr vert="horz" lIns="91440" tIns="45720" rIns="91440" bIns="45720" rtlCol="0" anchor="t" anchorCtr="0">
            <a:spAutoFit/>
          </a:bodyPr>
          <a:lstStyle/>
          <a:p>
            <a:pPr marL="90488" defTabSz="914400">
              <a:lnSpc>
                <a:spcPct val="90000"/>
              </a:lnSpc>
              <a:spcBef>
                <a:spcPct val="20000"/>
              </a:spcBef>
              <a:buClr>
                <a:schemeClr val="accent1"/>
              </a:buClr>
              <a:buSzPct val="70000"/>
              <a:defRPr/>
            </a:pPr>
            <a:r>
              <a:rPr lang="en-US" sz="2800" b="1" u="sng" dirty="0"/>
              <a:t>2025 Full Year P&amp;L</a:t>
            </a:r>
          </a:p>
        </p:txBody>
      </p:sp>
      <p:pic>
        <p:nvPicPr>
          <p:cNvPr id="9" name="Picture 8">
            <a:extLst>
              <a:ext uri="{FF2B5EF4-FFF2-40B4-BE49-F238E27FC236}">
                <a16:creationId xmlns:a16="http://schemas.microsoft.com/office/drawing/2014/main" id="{F7BF7E47-C2F4-25D3-524D-A6ED849145EC}"/>
              </a:ext>
            </a:extLst>
          </p:cNvPr>
          <p:cNvPicPr>
            <a:picLocks noChangeAspect="1"/>
          </p:cNvPicPr>
          <p:nvPr/>
        </p:nvPicPr>
        <p:blipFill>
          <a:blip r:embed="rId2"/>
          <a:stretch>
            <a:fillRect/>
          </a:stretch>
        </p:blipFill>
        <p:spPr>
          <a:xfrm>
            <a:off x="3865675" y="1735269"/>
            <a:ext cx="3941138" cy="4960620"/>
          </a:xfrm>
          <a:prstGeom prst="rect">
            <a:avLst/>
          </a:prstGeom>
        </p:spPr>
      </p:pic>
    </p:spTree>
    <p:extLst>
      <p:ext uri="{BB962C8B-B14F-4D97-AF65-F5344CB8AC3E}">
        <p14:creationId xmlns:p14="http://schemas.microsoft.com/office/powerpoint/2010/main" val="347097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9EE6DD7-4860-5988-E213-6BDCCE9C3273}"/>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43FF195-3C46-18F4-7E03-92745BDED6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838CD10-9712-2688-F65A-986E85E7B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04EF098-F902-282F-1484-6FDD6C5C99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43682AA-03B8-7FAE-EF3D-B19C2D7A8D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4B0F9361-DFF1-F9C9-7020-7513C094ABFD}"/>
              </a:ext>
            </a:extLst>
          </p:cNvPr>
          <p:cNvSpPr txBox="1">
            <a:spLocks/>
          </p:cNvSpPr>
          <p:nvPr/>
        </p:nvSpPr>
        <p:spPr>
          <a:xfrm>
            <a:off x="283028" y="207554"/>
            <a:ext cx="11279707" cy="1159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Appendix – B – 10Y Average Expenses</a:t>
            </a:r>
          </a:p>
        </p:txBody>
      </p:sp>
      <p:sp>
        <p:nvSpPr>
          <p:cNvPr id="5" name="Content Placeholder 2">
            <a:extLst>
              <a:ext uri="{FF2B5EF4-FFF2-40B4-BE49-F238E27FC236}">
                <a16:creationId xmlns:a16="http://schemas.microsoft.com/office/drawing/2014/main" id="{1D3CD3E3-4D59-8F45-3054-B0F3C5688DE5}"/>
              </a:ext>
            </a:extLst>
          </p:cNvPr>
          <p:cNvSpPr txBox="1">
            <a:spLocks/>
          </p:cNvSpPr>
          <p:nvPr/>
        </p:nvSpPr>
        <p:spPr bwMode="auto">
          <a:xfrm>
            <a:off x="283028" y="1622745"/>
            <a:ext cx="11440886" cy="482633"/>
          </a:xfrm>
          <a:prstGeom prst="rect">
            <a:avLst/>
          </a:prstGeom>
        </p:spPr>
        <p:txBody>
          <a:bodyPr vert="horz" lIns="91440" tIns="45720" rIns="91440" bIns="45720" rtlCol="0" anchor="t" anchorCtr="0">
            <a:spAutoFit/>
          </a:bodyPr>
          <a:lstStyle/>
          <a:p>
            <a:pPr marL="90488" defTabSz="914400">
              <a:lnSpc>
                <a:spcPct val="90000"/>
              </a:lnSpc>
              <a:spcBef>
                <a:spcPct val="20000"/>
              </a:spcBef>
              <a:buClr>
                <a:schemeClr val="accent1"/>
              </a:buClr>
              <a:buSzPct val="70000"/>
              <a:defRPr/>
            </a:pPr>
            <a:r>
              <a:rPr lang="en-US" sz="2800" b="1" u="sng" dirty="0"/>
              <a:t>10Y Average Expense Categories </a:t>
            </a:r>
          </a:p>
        </p:txBody>
      </p:sp>
      <p:pic>
        <p:nvPicPr>
          <p:cNvPr id="9" name="Picture 8">
            <a:extLst>
              <a:ext uri="{FF2B5EF4-FFF2-40B4-BE49-F238E27FC236}">
                <a16:creationId xmlns:a16="http://schemas.microsoft.com/office/drawing/2014/main" id="{B255C452-972A-1234-F032-538F5DCA40AB}"/>
              </a:ext>
            </a:extLst>
          </p:cNvPr>
          <p:cNvPicPr>
            <a:picLocks noChangeAspect="1"/>
          </p:cNvPicPr>
          <p:nvPr/>
        </p:nvPicPr>
        <p:blipFill>
          <a:blip r:embed="rId2"/>
          <a:stretch>
            <a:fillRect/>
          </a:stretch>
        </p:blipFill>
        <p:spPr>
          <a:xfrm>
            <a:off x="283028" y="2271313"/>
            <a:ext cx="6107940" cy="4353375"/>
          </a:xfrm>
          <a:prstGeom prst="rect">
            <a:avLst/>
          </a:prstGeom>
        </p:spPr>
      </p:pic>
      <p:pic>
        <p:nvPicPr>
          <p:cNvPr id="11" name="Picture 10">
            <a:extLst>
              <a:ext uri="{FF2B5EF4-FFF2-40B4-BE49-F238E27FC236}">
                <a16:creationId xmlns:a16="http://schemas.microsoft.com/office/drawing/2014/main" id="{5B7A3569-F3FD-C907-BA5E-206E4D03A07C}"/>
              </a:ext>
            </a:extLst>
          </p:cNvPr>
          <p:cNvPicPr>
            <a:picLocks noChangeAspect="1"/>
          </p:cNvPicPr>
          <p:nvPr/>
        </p:nvPicPr>
        <p:blipFill>
          <a:blip r:embed="rId3"/>
          <a:stretch>
            <a:fillRect/>
          </a:stretch>
        </p:blipFill>
        <p:spPr>
          <a:xfrm>
            <a:off x="6875366" y="2356298"/>
            <a:ext cx="4166260" cy="3089871"/>
          </a:xfrm>
          <a:prstGeom prst="rect">
            <a:avLst/>
          </a:prstGeom>
        </p:spPr>
      </p:pic>
    </p:spTree>
    <p:extLst>
      <p:ext uri="{BB962C8B-B14F-4D97-AF65-F5344CB8AC3E}">
        <p14:creationId xmlns:p14="http://schemas.microsoft.com/office/powerpoint/2010/main" val="795883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F846FC8-A771-B795-B607-4722E4E39FA9}"/>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CE625FE-5DC1-A5A5-A866-14A9599FF2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8F7696C-9B43-7DC0-7EF9-F9F34C0ADF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5ABD58F-97E5-95D1-9F1B-CCDC0AB202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FEE9E26-2281-2F04-B7A3-518A3D1F9D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9B88E031-DF0F-6322-9120-21D62A69D2E9}"/>
              </a:ext>
            </a:extLst>
          </p:cNvPr>
          <p:cNvSpPr txBox="1">
            <a:spLocks/>
          </p:cNvSpPr>
          <p:nvPr/>
        </p:nvSpPr>
        <p:spPr>
          <a:xfrm>
            <a:off x="283028" y="207554"/>
            <a:ext cx="11440886" cy="1159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Appendix – B – Breakdown of Maintenance Expenses</a:t>
            </a:r>
          </a:p>
        </p:txBody>
      </p:sp>
      <p:sp>
        <p:nvSpPr>
          <p:cNvPr id="5" name="Content Placeholder 2">
            <a:extLst>
              <a:ext uri="{FF2B5EF4-FFF2-40B4-BE49-F238E27FC236}">
                <a16:creationId xmlns:a16="http://schemas.microsoft.com/office/drawing/2014/main" id="{DB5A1380-08F0-7AFB-8361-CA6B08CFCC06}"/>
              </a:ext>
            </a:extLst>
          </p:cNvPr>
          <p:cNvSpPr txBox="1">
            <a:spLocks/>
          </p:cNvSpPr>
          <p:nvPr/>
        </p:nvSpPr>
        <p:spPr bwMode="auto">
          <a:xfrm>
            <a:off x="283028" y="1622745"/>
            <a:ext cx="11440886" cy="482633"/>
          </a:xfrm>
          <a:prstGeom prst="rect">
            <a:avLst/>
          </a:prstGeom>
        </p:spPr>
        <p:txBody>
          <a:bodyPr vert="horz" lIns="91440" tIns="45720" rIns="91440" bIns="45720" rtlCol="0" anchor="t" anchorCtr="0">
            <a:spAutoFit/>
          </a:bodyPr>
          <a:lstStyle/>
          <a:p>
            <a:pPr marL="90488" defTabSz="914400">
              <a:lnSpc>
                <a:spcPct val="90000"/>
              </a:lnSpc>
              <a:spcBef>
                <a:spcPct val="20000"/>
              </a:spcBef>
              <a:buClr>
                <a:schemeClr val="accent1"/>
              </a:buClr>
              <a:buSzPct val="70000"/>
              <a:defRPr/>
            </a:pPr>
            <a:r>
              <a:rPr lang="en-US" sz="2800" b="1" u="sng" dirty="0"/>
              <a:t>10Y Average Expense Categories </a:t>
            </a:r>
          </a:p>
        </p:txBody>
      </p:sp>
      <p:pic>
        <p:nvPicPr>
          <p:cNvPr id="9" name="Picture 8">
            <a:extLst>
              <a:ext uri="{FF2B5EF4-FFF2-40B4-BE49-F238E27FC236}">
                <a16:creationId xmlns:a16="http://schemas.microsoft.com/office/drawing/2014/main" id="{7CC4CEC9-EE2C-2AFA-50DD-D3B7AD1471D5}"/>
              </a:ext>
            </a:extLst>
          </p:cNvPr>
          <p:cNvPicPr>
            <a:picLocks noChangeAspect="1"/>
          </p:cNvPicPr>
          <p:nvPr/>
        </p:nvPicPr>
        <p:blipFill>
          <a:blip r:embed="rId2"/>
          <a:stretch>
            <a:fillRect/>
          </a:stretch>
        </p:blipFill>
        <p:spPr>
          <a:xfrm>
            <a:off x="283028" y="2271313"/>
            <a:ext cx="6107940" cy="4353375"/>
          </a:xfrm>
          <a:prstGeom prst="rect">
            <a:avLst/>
          </a:prstGeom>
        </p:spPr>
      </p:pic>
      <p:pic>
        <p:nvPicPr>
          <p:cNvPr id="6" name="Picture 5">
            <a:extLst>
              <a:ext uri="{FF2B5EF4-FFF2-40B4-BE49-F238E27FC236}">
                <a16:creationId xmlns:a16="http://schemas.microsoft.com/office/drawing/2014/main" id="{C2F7C5F0-CAF5-0EB5-CBC5-F3672724938A}"/>
              </a:ext>
            </a:extLst>
          </p:cNvPr>
          <p:cNvPicPr>
            <a:picLocks noChangeAspect="1"/>
          </p:cNvPicPr>
          <p:nvPr/>
        </p:nvPicPr>
        <p:blipFill>
          <a:blip r:embed="rId3"/>
          <a:stretch>
            <a:fillRect/>
          </a:stretch>
        </p:blipFill>
        <p:spPr>
          <a:xfrm>
            <a:off x="6488184" y="3161013"/>
            <a:ext cx="5114987" cy="3651821"/>
          </a:xfrm>
          <a:prstGeom prst="rect">
            <a:avLst/>
          </a:prstGeom>
        </p:spPr>
      </p:pic>
      <p:cxnSp>
        <p:nvCxnSpPr>
          <p:cNvPr id="13" name="Straight Connector 12">
            <a:extLst>
              <a:ext uri="{FF2B5EF4-FFF2-40B4-BE49-F238E27FC236}">
                <a16:creationId xmlns:a16="http://schemas.microsoft.com/office/drawing/2014/main" id="{C8484F62-CAF5-10F4-2ACA-ECFD93C8AFF7}"/>
              </a:ext>
            </a:extLst>
          </p:cNvPr>
          <p:cNvCxnSpPr>
            <a:cxnSpLocks/>
          </p:cNvCxnSpPr>
          <p:nvPr/>
        </p:nvCxnSpPr>
        <p:spPr>
          <a:xfrm>
            <a:off x="3509062" y="3175819"/>
            <a:ext cx="5536615" cy="752805"/>
          </a:xfrm>
          <a:prstGeom prst="line">
            <a:avLst/>
          </a:prstGeom>
        </p:spPr>
        <p:style>
          <a:lnRef idx="2">
            <a:schemeClr val="dk1"/>
          </a:lnRef>
          <a:fillRef idx="0">
            <a:schemeClr val="dk1"/>
          </a:fillRef>
          <a:effectRef idx="1">
            <a:schemeClr val="dk1"/>
          </a:effectRef>
          <a:fontRef idx="minor">
            <a:schemeClr val="tx1"/>
          </a:fontRef>
        </p:style>
      </p:cxnSp>
      <p:cxnSp>
        <p:nvCxnSpPr>
          <p:cNvPr id="14" name="Straight Connector 13">
            <a:extLst>
              <a:ext uri="{FF2B5EF4-FFF2-40B4-BE49-F238E27FC236}">
                <a16:creationId xmlns:a16="http://schemas.microsoft.com/office/drawing/2014/main" id="{74CAEAD1-017C-9839-FC57-A70AFBE6EE86}"/>
              </a:ext>
            </a:extLst>
          </p:cNvPr>
          <p:cNvCxnSpPr>
            <a:cxnSpLocks/>
          </p:cNvCxnSpPr>
          <p:nvPr/>
        </p:nvCxnSpPr>
        <p:spPr>
          <a:xfrm>
            <a:off x="3509062" y="6180905"/>
            <a:ext cx="5536615" cy="239560"/>
          </a:xfrm>
          <a:prstGeom prst="line">
            <a:avLst/>
          </a:prstGeom>
        </p:spPr>
        <p:style>
          <a:lnRef idx="2">
            <a:schemeClr val="dk1"/>
          </a:lnRef>
          <a:fillRef idx="0">
            <a:schemeClr val="dk1"/>
          </a:fillRef>
          <a:effectRef idx="1">
            <a:schemeClr val="dk1"/>
          </a:effectRef>
          <a:fontRef idx="minor">
            <a:schemeClr val="tx1"/>
          </a:fontRef>
        </p:style>
      </p:cxnSp>
      <p:pic>
        <p:nvPicPr>
          <p:cNvPr id="19" name="Picture 18">
            <a:extLst>
              <a:ext uri="{FF2B5EF4-FFF2-40B4-BE49-F238E27FC236}">
                <a16:creationId xmlns:a16="http://schemas.microsoft.com/office/drawing/2014/main" id="{F86B7A56-333E-67F8-88F7-DA88FDAA58A6}"/>
              </a:ext>
            </a:extLst>
          </p:cNvPr>
          <p:cNvPicPr>
            <a:picLocks noChangeAspect="1"/>
          </p:cNvPicPr>
          <p:nvPr/>
        </p:nvPicPr>
        <p:blipFill>
          <a:blip r:embed="rId4"/>
          <a:stretch>
            <a:fillRect/>
          </a:stretch>
        </p:blipFill>
        <p:spPr>
          <a:xfrm>
            <a:off x="8635074" y="1604379"/>
            <a:ext cx="2506980" cy="1554480"/>
          </a:xfrm>
          <a:prstGeom prst="rect">
            <a:avLst/>
          </a:prstGeom>
          <a:solidFill>
            <a:schemeClr val="bg1"/>
          </a:solidFill>
        </p:spPr>
      </p:pic>
    </p:spTree>
    <p:extLst>
      <p:ext uri="{BB962C8B-B14F-4D97-AF65-F5344CB8AC3E}">
        <p14:creationId xmlns:p14="http://schemas.microsoft.com/office/powerpoint/2010/main" val="3454820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500"/>
                                        <p:tgtEl>
                                          <p:spTgt spid="13"/>
                                        </p:tgtEl>
                                      </p:cBhvr>
                                    </p:animEffect>
                                  </p:childTnLst>
                                </p:cTn>
                              </p:par>
                              <p:par>
                                <p:cTn id="8" presetID="22" presetClass="entr" presetSubtype="8"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1500"/>
                                        <p:tgtEl>
                                          <p:spTgt spid="14"/>
                                        </p:tgtEl>
                                      </p:cBhvr>
                                    </p:animEffect>
                                  </p:childTnLst>
                                </p:cTn>
                              </p:par>
                            </p:childTnLst>
                          </p:cTn>
                        </p:par>
                        <p:par>
                          <p:cTn id="11" fill="hold">
                            <p:stCondLst>
                              <p:cond delay="1500"/>
                            </p:stCondLst>
                            <p:childTnLst>
                              <p:par>
                                <p:cTn id="12" presetID="22" presetClass="entr" presetSubtype="8" fill="hold" nodeType="afterEffect">
                                  <p:stCondLst>
                                    <p:cond delay="50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1500"/>
                                        <p:tgtEl>
                                          <p:spTgt spid="6"/>
                                        </p:tgtEl>
                                      </p:cBhvr>
                                    </p:animEffect>
                                  </p:childTnLst>
                                </p:cTn>
                              </p:par>
                            </p:childTnLst>
                          </p:cTn>
                        </p:par>
                        <p:par>
                          <p:cTn id="15" fill="hold">
                            <p:stCondLst>
                              <p:cond delay="3500"/>
                            </p:stCondLst>
                            <p:childTnLst>
                              <p:par>
                                <p:cTn id="16" presetID="22" presetClass="entr" presetSubtype="1"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up)">
                                      <p:cBhvr>
                                        <p:cTn id="18" dur="1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1673716-D9EC-D267-C516-51256713C714}"/>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0AB38CDD-53BE-5A94-5918-3AAE99977F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2257C22-F2FE-0ED1-FDBB-FFABDC962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EE586BA-5041-9CFE-DB4E-AA6D7FA1E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D67E8CB-C3BC-484C-C6F3-D57BF8634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3130D549-AA82-7941-0445-361145734DB6}"/>
              </a:ext>
            </a:extLst>
          </p:cNvPr>
          <p:cNvSpPr txBox="1">
            <a:spLocks/>
          </p:cNvSpPr>
          <p:nvPr/>
        </p:nvSpPr>
        <p:spPr>
          <a:xfrm>
            <a:off x="283028" y="207554"/>
            <a:ext cx="10729101" cy="1159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Appendix – C – Road Fund Future</a:t>
            </a:r>
          </a:p>
        </p:txBody>
      </p:sp>
      <p:sp>
        <p:nvSpPr>
          <p:cNvPr id="5" name="Content Placeholder 2">
            <a:extLst>
              <a:ext uri="{FF2B5EF4-FFF2-40B4-BE49-F238E27FC236}">
                <a16:creationId xmlns:a16="http://schemas.microsoft.com/office/drawing/2014/main" id="{D350F71A-574B-B8F3-D4E1-0A0D27568EBE}"/>
              </a:ext>
            </a:extLst>
          </p:cNvPr>
          <p:cNvSpPr txBox="1">
            <a:spLocks/>
          </p:cNvSpPr>
          <p:nvPr/>
        </p:nvSpPr>
        <p:spPr bwMode="auto">
          <a:xfrm>
            <a:off x="283027" y="1622745"/>
            <a:ext cx="11716323" cy="1645643"/>
          </a:xfrm>
          <a:prstGeom prst="rect">
            <a:avLst/>
          </a:prstGeom>
        </p:spPr>
        <p:txBody>
          <a:bodyPr vert="horz" wrap="square" lIns="91440" tIns="45720" rIns="91440" bIns="45720" rtlCol="0" anchor="t" anchorCtr="0">
            <a:spAutoFit/>
          </a:bodyPr>
          <a:lstStyle/>
          <a:p>
            <a:pPr marL="90488" defTabSz="914400">
              <a:lnSpc>
                <a:spcPct val="90000"/>
              </a:lnSpc>
              <a:spcBef>
                <a:spcPct val="20000"/>
              </a:spcBef>
              <a:buClr>
                <a:schemeClr val="accent1"/>
              </a:buClr>
              <a:buSzPct val="70000"/>
              <a:defRPr/>
            </a:pPr>
            <a:r>
              <a:rPr lang="en-US" sz="2400" b="1" u="sng" dirty="0"/>
              <a:t>Assumptions:</a:t>
            </a:r>
          </a:p>
          <a:p>
            <a:pPr marL="433388" indent="-342900" defTabSz="914400">
              <a:lnSpc>
                <a:spcPct val="90000"/>
              </a:lnSpc>
              <a:spcBef>
                <a:spcPct val="20000"/>
              </a:spcBef>
              <a:buSzPct val="100000"/>
              <a:buFont typeface="Wingdings" panose="05000000000000000000" pitchFamily="2" charset="2"/>
              <a:buChar char="§"/>
              <a:defRPr/>
            </a:pPr>
            <a:r>
              <a:rPr lang="en-US" sz="2400" dirty="0"/>
              <a:t>Today’s cost = $400K (rounded up from actual expense, other estimates were higher)</a:t>
            </a:r>
          </a:p>
          <a:p>
            <a:pPr marL="433388" indent="-342900" defTabSz="914400">
              <a:lnSpc>
                <a:spcPct val="90000"/>
              </a:lnSpc>
              <a:spcBef>
                <a:spcPct val="20000"/>
              </a:spcBef>
              <a:buSzPct val="100000"/>
              <a:buFont typeface="Wingdings" panose="05000000000000000000" pitchFamily="2" charset="2"/>
              <a:buChar char="§"/>
              <a:defRPr/>
            </a:pPr>
            <a:r>
              <a:rPr lang="en-US" sz="2400" dirty="0"/>
              <a:t>Inflation = 2.5%</a:t>
            </a:r>
          </a:p>
          <a:p>
            <a:pPr marL="433388" indent="-342900" defTabSz="914400">
              <a:lnSpc>
                <a:spcPct val="90000"/>
              </a:lnSpc>
              <a:spcBef>
                <a:spcPct val="20000"/>
              </a:spcBef>
              <a:buSzPct val="100000"/>
              <a:buFont typeface="Wingdings" panose="05000000000000000000" pitchFamily="2" charset="2"/>
              <a:buChar char="§"/>
              <a:defRPr/>
            </a:pPr>
            <a:r>
              <a:rPr lang="en-US" sz="2400" dirty="0"/>
              <a:t>Annual Return on Road Fund (4%) (Includes increases and MM rates for Road Fund) </a:t>
            </a:r>
          </a:p>
        </p:txBody>
      </p:sp>
      <p:pic>
        <p:nvPicPr>
          <p:cNvPr id="15" name="Picture 14">
            <a:extLst>
              <a:ext uri="{FF2B5EF4-FFF2-40B4-BE49-F238E27FC236}">
                <a16:creationId xmlns:a16="http://schemas.microsoft.com/office/drawing/2014/main" id="{B06A17AA-C5D4-E374-4F18-9D76C48202BD}"/>
              </a:ext>
            </a:extLst>
          </p:cNvPr>
          <p:cNvPicPr>
            <a:picLocks noChangeAspect="1"/>
          </p:cNvPicPr>
          <p:nvPr/>
        </p:nvPicPr>
        <p:blipFill>
          <a:blip r:embed="rId2"/>
          <a:stretch>
            <a:fillRect/>
          </a:stretch>
        </p:blipFill>
        <p:spPr>
          <a:xfrm>
            <a:off x="489767" y="3725083"/>
            <a:ext cx="11509584" cy="709029"/>
          </a:xfrm>
          <a:prstGeom prst="rect">
            <a:avLst/>
          </a:prstGeom>
        </p:spPr>
      </p:pic>
      <p:pic>
        <p:nvPicPr>
          <p:cNvPr id="16" name="Picture 15">
            <a:extLst>
              <a:ext uri="{FF2B5EF4-FFF2-40B4-BE49-F238E27FC236}">
                <a16:creationId xmlns:a16="http://schemas.microsoft.com/office/drawing/2014/main" id="{7D89A97E-A863-CDDA-1F53-8F4E530C28CA}"/>
              </a:ext>
            </a:extLst>
          </p:cNvPr>
          <p:cNvPicPr>
            <a:picLocks noChangeAspect="1"/>
          </p:cNvPicPr>
          <p:nvPr/>
        </p:nvPicPr>
        <p:blipFill>
          <a:blip r:embed="rId3"/>
          <a:stretch>
            <a:fillRect/>
          </a:stretch>
        </p:blipFill>
        <p:spPr>
          <a:xfrm>
            <a:off x="489767" y="4617543"/>
            <a:ext cx="10470304" cy="709028"/>
          </a:xfrm>
          <a:prstGeom prst="rect">
            <a:avLst/>
          </a:prstGeom>
        </p:spPr>
      </p:pic>
    </p:spTree>
    <p:extLst>
      <p:ext uri="{BB962C8B-B14F-4D97-AF65-F5344CB8AC3E}">
        <p14:creationId xmlns:p14="http://schemas.microsoft.com/office/powerpoint/2010/main" val="1372021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4950D9-A84D-9970-717A-DFC858C0B280}"/>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3A4C6C0F-E033-58D5-970F-65B3BE4F98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0DB6AA3-978F-2CD6-565A-BC06E1A3C8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92880E3-6FAE-5C74-1ACE-CB242C86CE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A21D586-5858-C5E7-D932-13971E91A9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3EA4DB96-C7EE-C336-B296-8F4AAA9DDFB8}"/>
              </a:ext>
            </a:extLst>
          </p:cNvPr>
          <p:cNvSpPr txBox="1">
            <a:spLocks/>
          </p:cNvSpPr>
          <p:nvPr/>
        </p:nvSpPr>
        <p:spPr>
          <a:xfrm>
            <a:off x="283028" y="207554"/>
            <a:ext cx="10729101" cy="1159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Appendix – D – </a:t>
            </a:r>
            <a:r>
              <a:rPr lang="en-US" sz="4000" b="1" dirty="0">
                <a:solidFill>
                  <a:srgbClr val="FFFFFF"/>
                </a:solidFill>
              </a:rPr>
              <a:t>10Y Snow Expense</a:t>
            </a:r>
            <a:endParaRPr lang="en-US" sz="4000" b="1" kern="1200" dirty="0">
              <a:solidFill>
                <a:srgbClr val="FFFFFF"/>
              </a:solidFill>
              <a:latin typeface="+mj-lt"/>
              <a:ea typeface="+mj-ea"/>
              <a:cs typeface="+mj-cs"/>
            </a:endParaRPr>
          </a:p>
        </p:txBody>
      </p:sp>
      <p:sp>
        <p:nvSpPr>
          <p:cNvPr id="5" name="Content Placeholder 2">
            <a:extLst>
              <a:ext uri="{FF2B5EF4-FFF2-40B4-BE49-F238E27FC236}">
                <a16:creationId xmlns:a16="http://schemas.microsoft.com/office/drawing/2014/main" id="{C943D200-1C3F-605E-109A-9A35ED47212D}"/>
              </a:ext>
            </a:extLst>
          </p:cNvPr>
          <p:cNvSpPr txBox="1">
            <a:spLocks/>
          </p:cNvSpPr>
          <p:nvPr/>
        </p:nvSpPr>
        <p:spPr bwMode="auto">
          <a:xfrm>
            <a:off x="283028" y="1622745"/>
            <a:ext cx="11440886" cy="426848"/>
          </a:xfrm>
          <a:prstGeom prst="rect">
            <a:avLst/>
          </a:prstGeom>
        </p:spPr>
        <p:txBody>
          <a:bodyPr vert="horz" lIns="91440" tIns="45720" rIns="91440" bIns="45720" rtlCol="0" anchor="t" anchorCtr="0">
            <a:spAutoFit/>
          </a:bodyPr>
          <a:lstStyle/>
          <a:p>
            <a:pPr marL="90488" defTabSz="914400">
              <a:lnSpc>
                <a:spcPct val="90000"/>
              </a:lnSpc>
              <a:spcBef>
                <a:spcPct val="20000"/>
              </a:spcBef>
              <a:buClr>
                <a:schemeClr val="accent1"/>
              </a:buClr>
              <a:buSzPct val="70000"/>
              <a:defRPr/>
            </a:pPr>
            <a:r>
              <a:rPr lang="en-US" sz="2400" b="1" u="sng" dirty="0"/>
              <a:t>Snow Expenses for past 10Y</a:t>
            </a:r>
          </a:p>
        </p:txBody>
      </p:sp>
      <p:pic>
        <p:nvPicPr>
          <p:cNvPr id="2" name="Picture 1">
            <a:extLst>
              <a:ext uri="{FF2B5EF4-FFF2-40B4-BE49-F238E27FC236}">
                <a16:creationId xmlns:a16="http://schemas.microsoft.com/office/drawing/2014/main" id="{21010662-2134-BB5A-DC73-811365E72CAC}"/>
              </a:ext>
            </a:extLst>
          </p:cNvPr>
          <p:cNvPicPr>
            <a:picLocks noChangeAspect="1"/>
          </p:cNvPicPr>
          <p:nvPr/>
        </p:nvPicPr>
        <p:blipFill>
          <a:blip r:embed="rId2"/>
          <a:stretch>
            <a:fillRect/>
          </a:stretch>
        </p:blipFill>
        <p:spPr>
          <a:xfrm>
            <a:off x="473725" y="2171098"/>
            <a:ext cx="7181406" cy="4324083"/>
          </a:xfrm>
          <a:prstGeom prst="rect">
            <a:avLst/>
          </a:prstGeom>
        </p:spPr>
      </p:pic>
      <p:sp>
        <p:nvSpPr>
          <p:cNvPr id="4" name="Speech Bubble: Rectangle with Corners Rounded 3">
            <a:extLst>
              <a:ext uri="{FF2B5EF4-FFF2-40B4-BE49-F238E27FC236}">
                <a16:creationId xmlns:a16="http://schemas.microsoft.com/office/drawing/2014/main" id="{F17C8C68-17B9-0837-4DC4-B83F86607824}"/>
              </a:ext>
            </a:extLst>
          </p:cNvPr>
          <p:cNvSpPr/>
          <p:nvPr/>
        </p:nvSpPr>
        <p:spPr>
          <a:xfrm>
            <a:off x="7964129" y="4175608"/>
            <a:ext cx="2320413" cy="426848"/>
          </a:xfrm>
          <a:prstGeom prst="wedgeRoundRectCallout">
            <a:avLst>
              <a:gd name="adj1" fmla="val -86087"/>
              <a:gd name="adj2" fmla="val 13584"/>
              <a:gd name="adj3" fmla="val 16667"/>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10Y Average = $7,116</a:t>
            </a:r>
          </a:p>
        </p:txBody>
      </p:sp>
    </p:spTree>
    <p:extLst>
      <p:ext uri="{BB962C8B-B14F-4D97-AF65-F5344CB8AC3E}">
        <p14:creationId xmlns:p14="http://schemas.microsoft.com/office/powerpoint/2010/main" val="3196946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AAA245-694B-B4A5-A8C7-486E526E73F5}"/>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30C466B9-4C1D-FD39-03AA-ACA40DD17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FCA332C-51D4-FD60-A0A5-8A0FF1876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0873E4-35FB-0D5D-4D20-DFE4308BE5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70825D2-72EE-6C1D-CE3D-F0D295D56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BC1E9971-EC28-5482-84A2-7433B2641C77}"/>
              </a:ext>
            </a:extLst>
          </p:cNvPr>
          <p:cNvSpPr txBox="1">
            <a:spLocks/>
          </p:cNvSpPr>
          <p:nvPr/>
        </p:nvSpPr>
        <p:spPr>
          <a:xfrm>
            <a:off x="283028" y="207554"/>
            <a:ext cx="10729101" cy="1159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Appendix – E – Recent Legal </a:t>
            </a:r>
            <a:r>
              <a:rPr lang="en-US" sz="4000" b="1" dirty="0">
                <a:solidFill>
                  <a:srgbClr val="FFFFFF"/>
                </a:solidFill>
              </a:rPr>
              <a:t>Expenses</a:t>
            </a:r>
            <a:endParaRPr lang="en-US" sz="4000" b="1" kern="1200" dirty="0">
              <a:solidFill>
                <a:srgbClr val="FFFFFF"/>
              </a:solidFill>
              <a:latin typeface="+mj-lt"/>
              <a:ea typeface="+mj-ea"/>
              <a:cs typeface="+mj-cs"/>
            </a:endParaRPr>
          </a:p>
        </p:txBody>
      </p:sp>
      <p:sp>
        <p:nvSpPr>
          <p:cNvPr id="5" name="Content Placeholder 2">
            <a:extLst>
              <a:ext uri="{FF2B5EF4-FFF2-40B4-BE49-F238E27FC236}">
                <a16:creationId xmlns:a16="http://schemas.microsoft.com/office/drawing/2014/main" id="{97BC069C-8939-36CE-14A9-585F92F656F5}"/>
              </a:ext>
            </a:extLst>
          </p:cNvPr>
          <p:cNvSpPr txBox="1">
            <a:spLocks/>
          </p:cNvSpPr>
          <p:nvPr/>
        </p:nvSpPr>
        <p:spPr bwMode="auto">
          <a:xfrm>
            <a:off x="283028" y="1622745"/>
            <a:ext cx="11440886" cy="426848"/>
          </a:xfrm>
          <a:prstGeom prst="rect">
            <a:avLst/>
          </a:prstGeom>
        </p:spPr>
        <p:txBody>
          <a:bodyPr vert="horz" lIns="91440" tIns="45720" rIns="91440" bIns="45720" rtlCol="0" anchor="t" anchorCtr="0">
            <a:spAutoFit/>
          </a:bodyPr>
          <a:lstStyle/>
          <a:p>
            <a:pPr marL="90488" defTabSz="914400">
              <a:lnSpc>
                <a:spcPct val="90000"/>
              </a:lnSpc>
              <a:spcBef>
                <a:spcPct val="20000"/>
              </a:spcBef>
              <a:buClr>
                <a:schemeClr val="accent1"/>
              </a:buClr>
              <a:buSzPct val="70000"/>
              <a:defRPr/>
            </a:pPr>
            <a:r>
              <a:rPr lang="en-US" sz="2400" b="1" u="sng" dirty="0"/>
              <a:t>Legal Expenses for 14 months or so (needed to extend past FY25)</a:t>
            </a:r>
          </a:p>
        </p:txBody>
      </p:sp>
      <p:sp>
        <p:nvSpPr>
          <p:cNvPr id="11" name="Content Placeholder 2">
            <a:extLst>
              <a:ext uri="{FF2B5EF4-FFF2-40B4-BE49-F238E27FC236}">
                <a16:creationId xmlns:a16="http://schemas.microsoft.com/office/drawing/2014/main" id="{62E1A302-CB23-0A23-CB6B-6575F9CE4012}"/>
              </a:ext>
            </a:extLst>
          </p:cNvPr>
          <p:cNvSpPr txBox="1">
            <a:spLocks/>
          </p:cNvSpPr>
          <p:nvPr/>
        </p:nvSpPr>
        <p:spPr bwMode="auto">
          <a:xfrm>
            <a:off x="5142271" y="2230279"/>
            <a:ext cx="6581643" cy="1949829"/>
          </a:xfrm>
          <a:prstGeom prst="rect">
            <a:avLst/>
          </a:prstGeom>
        </p:spPr>
        <p:txBody>
          <a:bodyPr vert="horz" wrap="square" lIns="91440" tIns="45720" rIns="91440" bIns="45720" rtlCol="0" anchor="t" anchorCtr="0">
            <a:spAutoFit/>
          </a:bodyPr>
          <a:lstStyle/>
          <a:p>
            <a:pPr marL="90488" defTabSz="914400">
              <a:lnSpc>
                <a:spcPct val="90000"/>
              </a:lnSpc>
              <a:spcBef>
                <a:spcPct val="20000"/>
              </a:spcBef>
              <a:buSzPct val="100000"/>
              <a:defRPr/>
            </a:pPr>
            <a:r>
              <a:rPr lang="en-US" b="1" u="heavy" dirty="0"/>
              <a:t>Notes</a:t>
            </a:r>
          </a:p>
          <a:p>
            <a:pPr marL="433388" indent="-342900" defTabSz="914400">
              <a:lnSpc>
                <a:spcPct val="90000"/>
              </a:lnSpc>
              <a:spcBef>
                <a:spcPct val="20000"/>
              </a:spcBef>
              <a:buSzPct val="100000"/>
              <a:buFont typeface="Wingdings" panose="05000000000000000000" pitchFamily="2" charset="2"/>
              <a:buChar char="§"/>
              <a:defRPr/>
            </a:pPr>
            <a:r>
              <a:rPr lang="en-US" dirty="0"/>
              <a:t>Totals below include expenses that were incurred in Aug/Sep FY25 but not paid until later. (</a:t>
            </a:r>
            <a:r>
              <a:rPr lang="en-US" b="1" dirty="0"/>
              <a:t>Note: The Nov expenses are technically FY26 expenses and will show up in Q1 FY26</a:t>
            </a:r>
            <a:r>
              <a:rPr lang="en-US" dirty="0"/>
              <a:t>)</a:t>
            </a:r>
          </a:p>
          <a:p>
            <a:pPr marL="433388" indent="-342900" defTabSz="914400">
              <a:lnSpc>
                <a:spcPct val="90000"/>
              </a:lnSpc>
              <a:spcBef>
                <a:spcPct val="20000"/>
              </a:spcBef>
              <a:buSzPct val="100000"/>
              <a:buFont typeface="Wingdings" panose="05000000000000000000" pitchFamily="2" charset="2"/>
              <a:buChar char="§"/>
              <a:defRPr/>
            </a:pPr>
            <a:r>
              <a:rPr lang="en-US" dirty="0"/>
              <a:t>The vast majority of legal expenses (91%) were the response and defense related to the legal complaint filed with the Ohio Civil Rights Commission.</a:t>
            </a:r>
          </a:p>
        </p:txBody>
      </p:sp>
      <p:pic>
        <p:nvPicPr>
          <p:cNvPr id="13" name="Picture 12">
            <a:extLst>
              <a:ext uri="{FF2B5EF4-FFF2-40B4-BE49-F238E27FC236}">
                <a16:creationId xmlns:a16="http://schemas.microsoft.com/office/drawing/2014/main" id="{9A093022-4E05-5F3A-B9EB-F5B6BF3B3D33}"/>
              </a:ext>
            </a:extLst>
          </p:cNvPr>
          <p:cNvPicPr>
            <a:picLocks noChangeAspect="1"/>
          </p:cNvPicPr>
          <p:nvPr/>
        </p:nvPicPr>
        <p:blipFill>
          <a:blip r:embed="rId2"/>
          <a:stretch>
            <a:fillRect/>
          </a:stretch>
        </p:blipFill>
        <p:spPr>
          <a:xfrm>
            <a:off x="283028" y="2049593"/>
            <a:ext cx="3895682" cy="4678336"/>
          </a:xfrm>
          <a:prstGeom prst="rect">
            <a:avLst/>
          </a:prstGeom>
        </p:spPr>
      </p:pic>
      <p:sp>
        <p:nvSpPr>
          <p:cNvPr id="15" name="Speech Bubble: Rectangle with Corners Rounded 14">
            <a:extLst>
              <a:ext uri="{FF2B5EF4-FFF2-40B4-BE49-F238E27FC236}">
                <a16:creationId xmlns:a16="http://schemas.microsoft.com/office/drawing/2014/main" id="{75441CD5-BED6-B6F6-CD94-A52499B88671}"/>
              </a:ext>
            </a:extLst>
          </p:cNvPr>
          <p:cNvSpPr/>
          <p:nvPr/>
        </p:nvSpPr>
        <p:spPr>
          <a:xfrm>
            <a:off x="4935791" y="5142271"/>
            <a:ext cx="2684209" cy="807205"/>
          </a:xfrm>
          <a:prstGeom prst="wedgeRoundRectCallout">
            <a:avLst>
              <a:gd name="adj1" fmla="val -81002"/>
              <a:gd name="adj2" fmla="val 24547"/>
              <a:gd name="adj3" fmla="val 16667"/>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The non-OCRC Total </a:t>
            </a:r>
            <a:r>
              <a:rPr lang="en-US" sz="1400" dirty="0">
                <a:solidFill>
                  <a:schemeClr val="tx1"/>
                </a:solidFill>
                <a:highlight>
                  <a:srgbClr val="FFFF00"/>
                </a:highlight>
              </a:rPr>
              <a:t>= </a:t>
            </a:r>
            <a:r>
              <a:rPr lang="en-US" sz="1400" b="1" dirty="0">
                <a:solidFill>
                  <a:schemeClr val="tx1"/>
                </a:solidFill>
                <a:highlight>
                  <a:srgbClr val="FFFF00"/>
                </a:highlight>
              </a:rPr>
              <a:t>$2,100</a:t>
            </a:r>
            <a:r>
              <a:rPr lang="en-US" sz="1400" dirty="0">
                <a:solidFill>
                  <a:schemeClr val="tx1"/>
                </a:solidFill>
              </a:rPr>
              <a:t>, or $600 over our FY25 Budget of $1,500</a:t>
            </a:r>
          </a:p>
        </p:txBody>
      </p:sp>
      <p:sp>
        <p:nvSpPr>
          <p:cNvPr id="16" name="Oval 15">
            <a:extLst>
              <a:ext uri="{FF2B5EF4-FFF2-40B4-BE49-F238E27FC236}">
                <a16:creationId xmlns:a16="http://schemas.microsoft.com/office/drawing/2014/main" id="{F0B3B4A9-8053-86B3-2AFC-44FE5BA20AB9}"/>
              </a:ext>
            </a:extLst>
          </p:cNvPr>
          <p:cNvSpPr/>
          <p:nvPr/>
        </p:nvSpPr>
        <p:spPr>
          <a:xfrm>
            <a:off x="2517059" y="5555225"/>
            <a:ext cx="1533832" cy="423747"/>
          </a:xfrm>
          <a:prstGeom prst="ellipse">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4824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2000"/>
                                        <p:tgtEl>
                                          <p:spTgt spid="16"/>
                                        </p:tgtEl>
                                      </p:cBhvr>
                                    </p:animEffect>
                                  </p:childTnLst>
                                </p:cTn>
                              </p:par>
                            </p:childTnLst>
                          </p:cTn>
                        </p:par>
                        <p:par>
                          <p:cTn id="8" fill="hold">
                            <p:stCondLst>
                              <p:cond delay="30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8E594FD-2453-5CF1-E178-F6C431E74CFE}"/>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0B513C6A-AF74-B8F4-F706-8D84979DFA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05C11E2-1AB3-C6A2-7F55-CDEEA8603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FE8AD81-403B-0BA7-09D0-66C8DB4392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724E2E4-BF41-FAB5-3E84-170F5D9265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5B270697-88B9-C91C-0EA6-01B74913FEB6}"/>
              </a:ext>
            </a:extLst>
          </p:cNvPr>
          <p:cNvSpPr txBox="1">
            <a:spLocks/>
          </p:cNvSpPr>
          <p:nvPr/>
        </p:nvSpPr>
        <p:spPr>
          <a:xfrm>
            <a:off x="283028" y="207554"/>
            <a:ext cx="10729101" cy="1159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Appendix – E – Recent Legal </a:t>
            </a:r>
            <a:r>
              <a:rPr lang="en-US" sz="4000" b="1" dirty="0">
                <a:solidFill>
                  <a:srgbClr val="FFFFFF"/>
                </a:solidFill>
              </a:rPr>
              <a:t>Expenses (cont.)</a:t>
            </a:r>
            <a:endParaRPr lang="en-US" sz="4000" b="1" kern="1200" dirty="0">
              <a:solidFill>
                <a:srgbClr val="FFFFFF"/>
              </a:solidFill>
              <a:latin typeface="+mj-lt"/>
              <a:ea typeface="+mj-ea"/>
              <a:cs typeface="+mj-cs"/>
            </a:endParaRPr>
          </a:p>
        </p:txBody>
      </p:sp>
      <p:sp>
        <p:nvSpPr>
          <p:cNvPr id="5" name="Content Placeholder 2">
            <a:extLst>
              <a:ext uri="{FF2B5EF4-FFF2-40B4-BE49-F238E27FC236}">
                <a16:creationId xmlns:a16="http://schemas.microsoft.com/office/drawing/2014/main" id="{266DC3D7-17D4-5D8B-F4E5-3E7F1FEA1F42}"/>
              </a:ext>
            </a:extLst>
          </p:cNvPr>
          <p:cNvSpPr txBox="1">
            <a:spLocks/>
          </p:cNvSpPr>
          <p:nvPr/>
        </p:nvSpPr>
        <p:spPr bwMode="auto">
          <a:xfrm>
            <a:off x="283028" y="1622745"/>
            <a:ext cx="11440886" cy="426848"/>
          </a:xfrm>
          <a:prstGeom prst="rect">
            <a:avLst/>
          </a:prstGeom>
        </p:spPr>
        <p:txBody>
          <a:bodyPr vert="horz" lIns="91440" tIns="45720" rIns="91440" bIns="45720" rtlCol="0" anchor="t" anchorCtr="0">
            <a:spAutoFit/>
          </a:bodyPr>
          <a:lstStyle/>
          <a:p>
            <a:pPr marL="90488" defTabSz="914400">
              <a:lnSpc>
                <a:spcPct val="90000"/>
              </a:lnSpc>
              <a:spcBef>
                <a:spcPct val="20000"/>
              </a:spcBef>
              <a:buClr>
                <a:schemeClr val="accent1"/>
              </a:buClr>
              <a:buSzPct val="70000"/>
              <a:defRPr/>
            </a:pPr>
            <a:r>
              <a:rPr lang="en-US" sz="2400" b="1" u="sng" dirty="0"/>
              <a:t>Legal Expenses for 14 months or so (needed to extend past FY25)</a:t>
            </a:r>
          </a:p>
        </p:txBody>
      </p:sp>
      <p:sp>
        <p:nvSpPr>
          <p:cNvPr id="11" name="Content Placeholder 2">
            <a:extLst>
              <a:ext uri="{FF2B5EF4-FFF2-40B4-BE49-F238E27FC236}">
                <a16:creationId xmlns:a16="http://schemas.microsoft.com/office/drawing/2014/main" id="{34D26800-A35A-0D04-46A1-D8307482EEB6}"/>
              </a:ext>
            </a:extLst>
          </p:cNvPr>
          <p:cNvSpPr txBox="1">
            <a:spLocks/>
          </p:cNvSpPr>
          <p:nvPr/>
        </p:nvSpPr>
        <p:spPr bwMode="auto">
          <a:xfrm>
            <a:off x="1256423" y="5574748"/>
            <a:ext cx="3866185" cy="592535"/>
          </a:xfrm>
          <a:prstGeom prst="rect">
            <a:avLst/>
          </a:prstGeom>
        </p:spPr>
        <p:txBody>
          <a:bodyPr vert="horz" wrap="square" lIns="91440" tIns="45720" rIns="91440" bIns="45720" rtlCol="0" anchor="t" anchorCtr="0">
            <a:spAutoFit/>
          </a:bodyPr>
          <a:lstStyle/>
          <a:p>
            <a:pPr marL="433388" indent="-342900" defTabSz="914400">
              <a:lnSpc>
                <a:spcPct val="90000"/>
              </a:lnSpc>
              <a:spcBef>
                <a:spcPct val="20000"/>
              </a:spcBef>
              <a:buSzPct val="100000"/>
              <a:buFont typeface="Wingdings" panose="05000000000000000000" pitchFamily="2" charset="2"/>
              <a:buChar char="§"/>
              <a:defRPr/>
            </a:pPr>
            <a:r>
              <a:rPr lang="en-US" dirty="0"/>
              <a:t>Legal Expense Total without Insurance Reimbursement</a:t>
            </a:r>
          </a:p>
        </p:txBody>
      </p:sp>
      <p:pic>
        <p:nvPicPr>
          <p:cNvPr id="2" name="Picture 1">
            <a:extLst>
              <a:ext uri="{FF2B5EF4-FFF2-40B4-BE49-F238E27FC236}">
                <a16:creationId xmlns:a16="http://schemas.microsoft.com/office/drawing/2014/main" id="{D833073D-D2F0-9A93-8D7D-04E14639C306}"/>
              </a:ext>
            </a:extLst>
          </p:cNvPr>
          <p:cNvPicPr>
            <a:picLocks noChangeAspect="1"/>
          </p:cNvPicPr>
          <p:nvPr/>
        </p:nvPicPr>
        <p:blipFill>
          <a:blip r:embed="rId2"/>
          <a:stretch>
            <a:fillRect/>
          </a:stretch>
        </p:blipFill>
        <p:spPr>
          <a:xfrm>
            <a:off x="360911" y="2040584"/>
            <a:ext cx="5698890" cy="3435984"/>
          </a:xfrm>
          <a:prstGeom prst="rect">
            <a:avLst/>
          </a:prstGeom>
        </p:spPr>
      </p:pic>
      <p:sp>
        <p:nvSpPr>
          <p:cNvPr id="6" name="Content Placeholder 2">
            <a:extLst>
              <a:ext uri="{FF2B5EF4-FFF2-40B4-BE49-F238E27FC236}">
                <a16:creationId xmlns:a16="http://schemas.microsoft.com/office/drawing/2014/main" id="{3C6F54CB-4469-1158-C28E-4154913156C8}"/>
              </a:ext>
            </a:extLst>
          </p:cNvPr>
          <p:cNvSpPr txBox="1">
            <a:spLocks/>
          </p:cNvSpPr>
          <p:nvPr/>
        </p:nvSpPr>
        <p:spPr bwMode="auto">
          <a:xfrm>
            <a:off x="7021614" y="5574748"/>
            <a:ext cx="3866185" cy="592535"/>
          </a:xfrm>
          <a:prstGeom prst="rect">
            <a:avLst/>
          </a:prstGeom>
        </p:spPr>
        <p:txBody>
          <a:bodyPr vert="horz" wrap="square" lIns="91440" tIns="45720" rIns="91440" bIns="45720" rtlCol="0" anchor="t" anchorCtr="0">
            <a:spAutoFit/>
          </a:bodyPr>
          <a:lstStyle/>
          <a:p>
            <a:pPr marL="433388" indent="-342900" defTabSz="914400">
              <a:lnSpc>
                <a:spcPct val="90000"/>
              </a:lnSpc>
              <a:spcBef>
                <a:spcPct val="20000"/>
              </a:spcBef>
              <a:buSzPct val="100000"/>
              <a:buFont typeface="Wingdings" panose="05000000000000000000" pitchFamily="2" charset="2"/>
              <a:buChar char="§"/>
              <a:defRPr/>
            </a:pPr>
            <a:r>
              <a:rPr lang="en-US" dirty="0"/>
              <a:t>Legal Expense Total with Insurance Reimbursement</a:t>
            </a:r>
          </a:p>
        </p:txBody>
      </p:sp>
      <p:pic>
        <p:nvPicPr>
          <p:cNvPr id="9" name="Picture 8">
            <a:extLst>
              <a:ext uri="{FF2B5EF4-FFF2-40B4-BE49-F238E27FC236}">
                <a16:creationId xmlns:a16="http://schemas.microsoft.com/office/drawing/2014/main" id="{5B2F7A10-3DF4-C00D-5DA6-9EA5B5079896}"/>
              </a:ext>
            </a:extLst>
          </p:cNvPr>
          <p:cNvPicPr>
            <a:picLocks noChangeAspect="1"/>
          </p:cNvPicPr>
          <p:nvPr/>
        </p:nvPicPr>
        <p:blipFill>
          <a:blip r:embed="rId3"/>
          <a:stretch>
            <a:fillRect/>
          </a:stretch>
        </p:blipFill>
        <p:spPr>
          <a:xfrm>
            <a:off x="6095997" y="2055722"/>
            <a:ext cx="5681315" cy="3420845"/>
          </a:xfrm>
          <a:prstGeom prst="rect">
            <a:avLst/>
          </a:prstGeom>
        </p:spPr>
      </p:pic>
      <p:sp>
        <p:nvSpPr>
          <p:cNvPr id="4" name="Content Placeholder 2">
            <a:extLst>
              <a:ext uri="{FF2B5EF4-FFF2-40B4-BE49-F238E27FC236}">
                <a16:creationId xmlns:a16="http://schemas.microsoft.com/office/drawing/2014/main" id="{AF6E4A3B-349F-F439-FCA9-3317CF23AB60}"/>
              </a:ext>
            </a:extLst>
          </p:cNvPr>
          <p:cNvSpPr txBox="1">
            <a:spLocks/>
          </p:cNvSpPr>
          <p:nvPr/>
        </p:nvSpPr>
        <p:spPr bwMode="auto">
          <a:xfrm>
            <a:off x="360911" y="5961014"/>
            <a:ext cx="11363003" cy="647934"/>
          </a:xfrm>
          <a:prstGeom prst="rect">
            <a:avLst/>
          </a:prstGeom>
        </p:spPr>
        <p:txBody>
          <a:bodyPr vert="horz" wrap="square" lIns="91440" tIns="45720" rIns="91440" bIns="45720" rtlCol="0" anchor="t" anchorCtr="0">
            <a:spAutoFit/>
          </a:bodyPr>
          <a:lstStyle/>
          <a:p>
            <a:pPr marL="90488" defTabSz="914400">
              <a:lnSpc>
                <a:spcPct val="90000"/>
              </a:lnSpc>
              <a:spcBef>
                <a:spcPct val="20000"/>
              </a:spcBef>
              <a:buSzPct val="100000"/>
              <a:defRPr/>
            </a:pPr>
            <a:r>
              <a:rPr lang="en-US" b="1" u="heavy" dirty="0"/>
              <a:t>Notes</a:t>
            </a:r>
          </a:p>
          <a:p>
            <a:pPr marL="433388" indent="-342900" defTabSz="914400">
              <a:lnSpc>
                <a:spcPct val="90000"/>
              </a:lnSpc>
              <a:spcBef>
                <a:spcPct val="20000"/>
              </a:spcBef>
              <a:buSzPct val="100000"/>
              <a:buFont typeface="Wingdings" panose="05000000000000000000" pitchFamily="2" charset="2"/>
              <a:buChar char="§"/>
              <a:defRPr/>
            </a:pPr>
            <a:r>
              <a:rPr lang="en-US" dirty="0"/>
              <a:t>“Noise/Safety” legal expenses </a:t>
            </a:r>
            <a:r>
              <a:rPr lang="en-US" b="1" dirty="0"/>
              <a:t>are technically FY26 expenses and will show up in Q1 FY26.</a:t>
            </a:r>
            <a:endParaRPr lang="en-US" dirty="0"/>
          </a:p>
        </p:txBody>
      </p:sp>
    </p:spTree>
    <p:extLst>
      <p:ext uri="{BB962C8B-B14F-4D97-AF65-F5344CB8AC3E}">
        <p14:creationId xmlns:p14="http://schemas.microsoft.com/office/powerpoint/2010/main" val="3268190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7DA5D3C-7ACE-34A4-1E64-4FB393715E4A}"/>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FC587021-7F64-1CAE-23F6-ED1A368318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B69474E-A2F2-4267-26DB-B62E8F6CF3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5C33371-781D-F171-AF9E-C8C378D04D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ADF681E-4424-0E70-58F0-EA307A5DF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D5274BBE-4E3F-75D4-82CE-E67002EC28F3}"/>
              </a:ext>
            </a:extLst>
          </p:cNvPr>
          <p:cNvSpPr txBox="1">
            <a:spLocks/>
          </p:cNvSpPr>
          <p:nvPr/>
        </p:nvSpPr>
        <p:spPr>
          <a:xfrm>
            <a:off x="283028" y="207554"/>
            <a:ext cx="10729101" cy="1159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Appendix – F – Insurance </a:t>
            </a:r>
            <a:r>
              <a:rPr lang="en-US" sz="4000" b="1" dirty="0">
                <a:solidFill>
                  <a:srgbClr val="FFFFFF"/>
                </a:solidFill>
              </a:rPr>
              <a:t>Expense</a:t>
            </a:r>
            <a:endParaRPr lang="en-US" sz="4000" b="1" kern="1200" dirty="0">
              <a:solidFill>
                <a:srgbClr val="FFFFFF"/>
              </a:solidFill>
              <a:latin typeface="+mj-lt"/>
              <a:ea typeface="+mj-ea"/>
              <a:cs typeface="+mj-cs"/>
            </a:endParaRPr>
          </a:p>
        </p:txBody>
      </p:sp>
      <p:sp>
        <p:nvSpPr>
          <p:cNvPr id="5" name="Content Placeholder 2">
            <a:extLst>
              <a:ext uri="{FF2B5EF4-FFF2-40B4-BE49-F238E27FC236}">
                <a16:creationId xmlns:a16="http://schemas.microsoft.com/office/drawing/2014/main" id="{D5FCB195-B199-6E45-DB43-D742B00B450F}"/>
              </a:ext>
            </a:extLst>
          </p:cNvPr>
          <p:cNvSpPr txBox="1">
            <a:spLocks/>
          </p:cNvSpPr>
          <p:nvPr/>
        </p:nvSpPr>
        <p:spPr bwMode="auto">
          <a:xfrm>
            <a:off x="283028" y="1622745"/>
            <a:ext cx="11440886" cy="2863926"/>
          </a:xfrm>
          <a:prstGeom prst="rect">
            <a:avLst/>
          </a:prstGeom>
        </p:spPr>
        <p:txBody>
          <a:bodyPr vert="horz" lIns="91440" tIns="45720" rIns="91440" bIns="45720" rtlCol="0" anchor="t" anchorCtr="0">
            <a:spAutoFit/>
          </a:bodyPr>
          <a:lstStyle/>
          <a:p>
            <a:pPr marL="90488" defTabSz="914400">
              <a:lnSpc>
                <a:spcPct val="90000"/>
              </a:lnSpc>
              <a:spcBef>
                <a:spcPct val="20000"/>
              </a:spcBef>
              <a:buClr>
                <a:schemeClr val="accent1"/>
              </a:buClr>
              <a:buSzPct val="70000"/>
              <a:defRPr/>
            </a:pPr>
            <a:r>
              <a:rPr lang="en-US" sz="2400" b="1" u="sng" dirty="0"/>
              <a:t>HOA Insurance Expense</a:t>
            </a:r>
          </a:p>
          <a:p>
            <a:pPr marL="433388" indent="-342900" defTabSz="914400">
              <a:lnSpc>
                <a:spcPct val="90000"/>
              </a:lnSpc>
              <a:spcBef>
                <a:spcPct val="20000"/>
              </a:spcBef>
              <a:buSzPct val="100000"/>
              <a:buFont typeface="Arial" panose="020B0604020202020204" pitchFamily="34" charset="0"/>
              <a:buChar char="•"/>
              <a:defRPr/>
            </a:pPr>
            <a:endParaRPr lang="en-US" dirty="0"/>
          </a:p>
          <a:p>
            <a:pPr marL="433388" indent="-342900" defTabSz="914400">
              <a:lnSpc>
                <a:spcPct val="90000"/>
              </a:lnSpc>
              <a:spcBef>
                <a:spcPct val="20000"/>
              </a:spcBef>
              <a:buSzPct val="100000"/>
              <a:buFont typeface="Arial" panose="020B0604020202020204" pitchFamily="34" charset="0"/>
              <a:buChar char="•"/>
              <a:defRPr/>
            </a:pPr>
            <a:r>
              <a:rPr lang="en-US" dirty="0"/>
              <a:t>FY25 HOA Insurance Expense – American Family Insurance:   (Stopped providing HOA Ins in summer 2025)</a:t>
            </a:r>
          </a:p>
          <a:p>
            <a:pPr marL="890588" lvl="1" indent="-342900" defTabSz="914400">
              <a:lnSpc>
                <a:spcPct val="90000"/>
              </a:lnSpc>
              <a:spcBef>
                <a:spcPct val="20000"/>
              </a:spcBef>
              <a:buSzPct val="100000"/>
              <a:buFont typeface="Wingdings" panose="05000000000000000000" pitchFamily="2" charset="2"/>
              <a:buChar char="ü"/>
              <a:defRPr/>
            </a:pPr>
            <a:r>
              <a:rPr lang="en-US" dirty="0"/>
              <a:t>General Liability, Property, 3</a:t>
            </a:r>
            <a:r>
              <a:rPr lang="en-US" baseline="30000" dirty="0"/>
              <a:t>rd</a:t>
            </a:r>
            <a:r>
              <a:rPr lang="en-US" dirty="0"/>
              <a:t> Party Liability, etc.: 	$1,576</a:t>
            </a:r>
          </a:p>
          <a:p>
            <a:pPr marL="433388" indent="-342900" defTabSz="914400">
              <a:lnSpc>
                <a:spcPct val="90000"/>
              </a:lnSpc>
              <a:spcBef>
                <a:spcPct val="20000"/>
              </a:spcBef>
              <a:buSzPct val="100000"/>
              <a:buFont typeface="Arial" panose="020B0604020202020204" pitchFamily="34" charset="0"/>
              <a:buChar char="•"/>
              <a:defRPr/>
            </a:pPr>
            <a:r>
              <a:rPr lang="en-US" dirty="0"/>
              <a:t>FY26 HOA Insurance Expense – Cincinnati Insurance Company:  </a:t>
            </a:r>
          </a:p>
          <a:p>
            <a:pPr marL="890588" lvl="1" indent="-342900" defTabSz="914400">
              <a:lnSpc>
                <a:spcPct val="90000"/>
              </a:lnSpc>
              <a:spcBef>
                <a:spcPct val="20000"/>
              </a:spcBef>
              <a:buSzPct val="100000"/>
              <a:buFont typeface="Wingdings" panose="05000000000000000000" pitchFamily="2" charset="2"/>
              <a:buChar char="ü"/>
              <a:defRPr/>
            </a:pPr>
            <a:r>
              <a:rPr lang="en-US" dirty="0"/>
              <a:t>General Liability, Property, 3</a:t>
            </a:r>
            <a:r>
              <a:rPr lang="en-US" baseline="30000" dirty="0"/>
              <a:t>rd</a:t>
            </a:r>
            <a:r>
              <a:rPr lang="en-US" dirty="0"/>
              <a:t> Party Liability, etc.:	$1,455</a:t>
            </a:r>
          </a:p>
          <a:p>
            <a:pPr marL="890588" lvl="1" indent="-342900" defTabSz="914400">
              <a:lnSpc>
                <a:spcPct val="90000"/>
              </a:lnSpc>
              <a:spcBef>
                <a:spcPct val="20000"/>
              </a:spcBef>
              <a:buSzPct val="100000"/>
              <a:buFont typeface="Wingdings" panose="05000000000000000000" pitchFamily="2" charset="2"/>
              <a:buChar char="ü"/>
              <a:defRPr/>
            </a:pPr>
            <a:r>
              <a:rPr lang="en-US" dirty="0"/>
              <a:t>Business Owners Policy: (BOP)			$400 (Added new)</a:t>
            </a:r>
          </a:p>
          <a:p>
            <a:pPr marL="890588" lvl="1" indent="-342900" defTabSz="914400">
              <a:lnSpc>
                <a:spcPct val="90000"/>
              </a:lnSpc>
              <a:spcBef>
                <a:spcPct val="20000"/>
              </a:spcBef>
              <a:buSzPct val="100000"/>
              <a:buFont typeface="Wingdings" panose="05000000000000000000" pitchFamily="2" charset="2"/>
              <a:buChar char="ü"/>
              <a:defRPr/>
            </a:pPr>
            <a:r>
              <a:rPr lang="en-US" dirty="0"/>
              <a:t>Umbrella Policy:					</a:t>
            </a:r>
            <a:r>
              <a:rPr lang="en-US" u="sng" dirty="0"/>
              <a:t>$800</a:t>
            </a:r>
            <a:r>
              <a:rPr lang="en-US" dirty="0"/>
              <a:t> (Added new)</a:t>
            </a:r>
          </a:p>
          <a:p>
            <a:pPr marL="547688" lvl="1" defTabSz="914400">
              <a:lnSpc>
                <a:spcPct val="90000"/>
              </a:lnSpc>
              <a:spcBef>
                <a:spcPct val="20000"/>
              </a:spcBef>
              <a:buSzPct val="100000"/>
              <a:defRPr/>
            </a:pPr>
            <a:r>
              <a:rPr lang="en-US" dirty="0"/>
              <a:t>						</a:t>
            </a:r>
            <a:r>
              <a:rPr lang="en-US" b="1" dirty="0"/>
              <a:t>Total:	$2,655</a:t>
            </a:r>
          </a:p>
        </p:txBody>
      </p:sp>
      <p:sp>
        <p:nvSpPr>
          <p:cNvPr id="4" name="Content Placeholder 2">
            <a:extLst>
              <a:ext uri="{FF2B5EF4-FFF2-40B4-BE49-F238E27FC236}">
                <a16:creationId xmlns:a16="http://schemas.microsoft.com/office/drawing/2014/main" id="{2B195D95-FE21-7A15-CC45-FDF2F9AB7527}"/>
              </a:ext>
            </a:extLst>
          </p:cNvPr>
          <p:cNvSpPr txBox="1">
            <a:spLocks/>
          </p:cNvSpPr>
          <p:nvPr/>
        </p:nvSpPr>
        <p:spPr bwMode="auto">
          <a:xfrm>
            <a:off x="283028" y="4838158"/>
            <a:ext cx="11363003" cy="1620380"/>
          </a:xfrm>
          <a:prstGeom prst="rect">
            <a:avLst/>
          </a:prstGeom>
        </p:spPr>
        <p:txBody>
          <a:bodyPr vert="horz" wrap="square" lIns="91440" tIns="45720" rIns="91440" bIns="45720" rtlCol="0" anchor="t" anchorCtr="0">
            <a:spAutoFit/>
          </a:bodyPr>
          <a:lstStyle/>
          <a:p>
            <a:pPr marL="90488" defTabSz="914400">
              <a:lnSpc>
                <a:spcPct val="90000"/>
              </a:lnSpc>
              <a:spcBef>
                <a:spcPct val="20000"/>
              </a:spcBef>
              <a:buSzPct val="100000"/>
              <a:defRPr/>
            </a:pPr>
            <a:r>
              <a:rPr lang="en-US" sz="1600" b="1" u="heavy" dirty="0"/>
              <a:t>Notes</a:t>
            </a:r>
          </a:p>
          <a:p>
            <a:pPr marL="433388" indent="-342900" defTabSz="914400">
              <a:lnSpc>
                <a:spcPct val="90000"/>
              </a:lnSpc>
              <a:spcBef>
                <a:spcPct val="20000"/>
              </a:spcBef>
              <a:buSzPct val="100000"/>
              <a:buFont typeface="Wingdings" panose="05000000000000000000" pitchFamily="2" charset="2"/>
              <a:buChar char="§"/>
              <a:defRPr/>
            </a:pPr>
            <a:r>
              <a:rPr lang="en-US" sz="1600" dirty="0"/>
              <a:t>American Family ceased providing HOA insurance for all customers. (i.e., they exited the business)</a:t>
            </a:r>
          </a:p>
          <a:p>
            <a:pPr marL="433388" indent="-342900" defTabSz="914400">
              <a:lnSpc>
                <a:spcPct val="90000"/>
              </a:lnSpc>
              <a:spcBef>
                <a:spcPct val="20000"/>
              </a:spcBef>
              <a:buSzPct val="100000"/>
              <a:buFont typeface="Wingdings" panose="05000000000000000000" pitchFamily="2" charset="2"/>
              <a:buChar char="§"/>
              <a:defRPr/>
            </a:pPr>
            <a:r>
              <a:rPr lang="en-US" sz="1600" dirty="0"/>
              <a:t>After review of American Family policies, and some meetings with Cincinnati, we decided to add two (2) additional policies for the HOA and residents to provide better protection.  (BOP and UMB)</a:t>
            </a:r>
          </a:p>
          <a:p>
            <a:pPr marL="433388" indent="-342900" defTabSz="914400">
              <a:lnSpc>
                <a:spcPct val="90000"/>
              </a:lnSpc>
              <a:spcBef>
                <a:spcPct val="20000"/>
              </a:spcBef>
              <a:buSzPct val="100000"/>
              <a:buFont typeface="Wingdings" panose="05000000000000000000" pitchFamily="2" charset="2"/>
              <a:buChar char="§"/>
              <a:defRPr/>
            </a:pPr>
            <a:r>
              <a:rPr lang="en-US" sz="1600" dirty="0"/>
              <a:t>Like for like policy was $121 cheaper.</a:t>
            </a:r>
          </a:p>
          <a:p>
            <a:pPr marL="433388" indent="-342900" defTabSz="914400">
              <a:lnSpc>
                <a:spcPct val="90000"/>
              </a:lnSpc>
              <a:spcBef>
                <a:spcPct val="20000"/>
              </a:spcBef>
              <a:buSzPct val="100000"/>
              <a:buFont typeface="Wingdings" panose="05000000000000000000" pitchFamily="2" charset="2"/>
              <a:buChar char="§"/>
              <a:defRPr/>
            </a:pPr>
            <a:r>
              <a:rPr lang="en-US" sz="1600" dirty="0"/>
              <a:t>With the addition of the two (2) new policies, insurance cost increased by $1,079, but has significantly better coverage. </a:t>
            </a:r>
          </a:p>
        </p:txBody>
      </p:sp>
    </p:spTree>
    <p:extLst>
      <p:ext uri="{BB962C8B-B14F-4D97-AF65-F5344CB8AC3E}">
        <p14:creationId xmlns:p14="http://schemas.microsoft.com/office/powerpoint/2010/main" val="7361079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5A8605-D91E-0D53-8BD7-91A6717F1121}"/>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292D9AB9-54CB-B891-84A5-A40041C9F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0CFB649-D455-3CE6-3B09-12996C217F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FA9FC1-10F0-DF23-2AE9-40ABAE1594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2699D64-EF1F-4B0C-B1F8-2DD432A9DB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1389877B-5F87-980F-E171-766BFBF14980}"/>
              </a:ext>
            </a:extLst>
          </p:cNvPr>
          <p:cNvSpPr txBox="1">
            <a:spLocks/>
          </p:cNvSpPr>
          <p:nvPr/>
        </p:nvSpPr>
        <p:spPr>
          <a:xfrm>
            <a:off x="283028" y="207554"/>
            <a:ext cx="11440886" cy="1159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rgbClr val="FFFFFF"/>
                </a:solidFill>
                <a:latin typeface="+mj-lt"/>
                <a:ea typeface="+mj-ea"/>
                <a:cs typeface="+mj-cs"/>
              </a:rPr>
              <a:t>Appendix – </a:t>
            </a:r>
            <a:r>
              <a:rPr lang="en-US" sz="4000" b="1" dirty="0">
                <a:solidFill>
                  <a:srgbClr val="FFFFFF"/>
                </a:solidFill>
              </a:rPr>
              <a:t>G – Sage Creek Website</a:t>
            </a:r>
            <a:r>
              <a:rPr lang="en-US" sz="4000" b="1" kern="1200" dirty="0">
                <a:solidFill>
                  <a:srgbClr val="FFFFFF"/>
                </a:solidFill>
                <a:latin typeface="+mj-lt"/>
                <a:ea typeface="+mj-ea"/>
                <a:cs typeface="+mj-cs"/>
              </a:rPr>
              <a:t> </a:t>
            </a:r>
          </a:p>
        </p:txBody>
      </p:sp>
      <p:sp>
        <p:nvSpPr>
          <p:cNvPr id="5" name="Content Placeholder 2">
            <a:extLst>
              <a:ext uri="{FF2B5EF4-FFF2-40B4-BE49-F238E27FC236}">
                <a16:creationId xmlns:a16="http://schemas.microsoft.com/office/drawing/2014/main" id="{8FC5E25F-DCB6-8A08-76FB-F06448253007}"/>
              </a:ext>
            </a:extLst>
          </p:cNvPr>
          <p:cNvSpPr txBox="1">
            <a:spLocks/>
          </p:cNvSpPr>
          <p:nvPr/>
        </p:nvSpPr>
        <p:spPr bwMode="auto">
          <a:xfrm>
            <a:off x="283028" y="1622745"/>
            <a:ext cx="11440886" cy="3596947"/>
          </a:xfrm>
          <a:prstGeom prst="rect">
            <a:avLst/>
          </a:prstGeom>
        </p:spPr>
        <p:txBody>
          <a:bodyPr vert="horz" lIns="91440" tIns="45720" rIns="91440" bIns="45720" rtlCol="0" anchor="t" anchorCtr="0">
            <a:spAutoFit/>
          </a:bodyPr>
          <a:lstStyle/>
          <a:p>
            <a:pPr marL="433388" indent="-342900" defTabSz="914400">
              <a:lnSpc>
                <a:spcPct val="90000"/>
              </a:lnSpc>
              <a:spcBef>
                <a:spcPct val="20000"/>
              </a:spcBef>
              <a:buSzPct val="100000"/>
              <a:buFont typeface="Arial" panose="020B0604020202020204" pitchFamily="34" charset="0"/>
              <a:buChar char="•"/>
              <a:defRPr/>
            </a:pPr>
            <a:endParaRPr lang="en-US" sz="2400" dirty="0"/>
          </a:p>
          <a:p>
            <a:pPr marL="90488" defTabSz="914400">
              <a:lnSpc>
                <a:spcPct val="90000"/>
              </a:lnSpc>
              <a:spcBef>
                <a:spcPct val="20000"/>
              </a:spcBef>
              <a:buClr>
                <a:schemeClr val="accent1"/>
              </a:buClr>
              <a:buSzPct val="70000"/>
              <a:defRPr/>
            </a:pPr>
            <a:r>
              <a:rPr lang="en-US" sz="2800" b="1" u="sng" dirty="0"/>
              <a:t>Website</a:t>
            </a:r>
          </a:p>
          <a:p>
            <a:pPr marL="433388" indent="-342900" defTabSz="914400">
              <a:lnSpc>
                <a:spcPct val="90000"/>
              </a:lnSpc>
              <a:spcBef>
                <a:spcPct val="20000"/>
              </a:spcBef>
              <a:buSzPct val="100000"/>
              <a:buFont typeface="Arial" panose="020B0604020202020204" pitchFamily="34" charset="0"/>
              <a:buChar char="•"/>
              <a:defRPr/>
            </a:pPr>
            <a:r>
              <a:rPr lang="en-US" sz="2400" dirty="0"/>
              <a:t>DEMO (</a:t>
            </a:r>
            <a:r>
              <a:rPr lang="en-US" sz="2400" dirty="0">
                <a:hlinkClick r:id="rId2"/>
              </a:rPr>
              <a:t>www.sagecreekgalena.com</a:t>
            </a:r>
            <a:r>
              <a:rPr lang="en-US" sz="2400" dirty="0"/>
              <a:t>) </a:t>
            </a:r>
          </a:p>
          <a:p>
            <a:pPr marL="433388" indent="-342900" defTabSz="914400">
              <a:lnSpc>
                <a:spcPct val="90000"/>
              </a:lnSpc>
              <a:spcBef>
                <a:spcPct val="20000"/>
              </a:spcBef>
              <a:buSzPct val="100000"/>
              <a:buFont typeface="Arial" panose="020B0604020202020204" pitchFamily="34" charset="0"/>
              <a:buChar char="•"/>
              <a:defRPr/>
            </a:pPr>
            <a:r>
              <a:rPr lang="en-US" sz="2400" dirty="0"/>
              <a:t>Need someone to manage/update this site as an ongoing task.  (Perhaps why a website was never created.)</a:t>
            </a:r>
          </a:p>
          <a:p>
            <a:pPr marL="433388" indent="-342900" defTabSz="914400">
              <a:lnSpc>
                <a:spcPct val="90000"/>
              </a:lnSpc>
              <a:spcBef>
                <a:spcPct val="20000"/>
              </a:spcBef>
              <a:buSzPct val="100000"/>
              <a:buFont typeface="Arial" panose="020B0604020202020204" pitchFamily="34" charset="0"/>
              <a:buChar char="•"/>
              <a:defRPr/>
            </a:pPr>
            <a:r>
              <a:rPr lang="en-US" sz="2400" dirty="0"/>
              <a:t>Initial cost was $177 for 2 years but includes the one-time purchase of the name.</a:t>
            </a:r>
          </a:p>
          <a:p>
            <a:pPr marL="433388" indent="-342900" defTabSz="914400">
              <a:lnSpc>
                <a:spcPct val="90000"/>
              </a:lnSpc>
              <a:spcBef>
                <a:spcPct val="20000"/>
              </a:spcBef>
              <a:buSzPct val="100000"/>
              <a:buFont typeface="Arial" panose="020B0604020202020204" pitchFamily="34" charset="0"/>
              <a:buChar char="•"/>
              <a:defRPr/>
            </a:pPr>
            <a:r>
              <a:rPr lang="en-US" sz="2400" dirty="0"/>
              <a:t>Ongoing costs should be approx. $20-$30 per year.</a:t>
            </a:r>
          </a:p>
          <a:p>
            <a:pPr marL="433388" indent="-342900" defTabSz="914400">
              <a:lnSpc>
                <a:spcPct val="90000"/>
              </a:lnSpc>
              <a:spcBef>
                <a:spcPct val="20000"/>
              </a:spcBef>
              <a:buSzPct val="100000"/>
              <a:buFont typeface="Arial" panose="020B0604020202020204" pitchFamily="34" charset="0"/>
              <a:buChar char="•"/>
              <a:defRPr/>
            </a:pPr>
            <a:r>
              <a:rPr lang="en-US" sz="2400" dirty="0"/>
              <a:t>Transfer of the cost/maintenance/support of this website must occur, or the domain name will lapse in the March/April timeframe.</a:t>
            </a:r>
          </a:p>
        </p:txBody>
      </p:sp>
    </p:spTree>
    <p:extLst>
      <p:ext uri="{BB962C8B-B14F-4D97-AF65-F5344CB8AC3E}">
        <p14:creationId xmlns:p14="http://schemas.microsoft.com/office/powerpoint/2010/main" val="3919938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14168</TotalTime>
  <Words>2900</Words>
  <Application>Microsoft Office PowerPoint</Application>
  <PresentationFormat>Widescreen</PresentationFormat>
  <Paragraphs>380</Paragraphs>
  <Slides>46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46</vt:i4>
      </vt:variant>
    </vt:vector>
  </HeadingPairs>
  <TitlesOfParts>
    <vt:vector size="55" baseType="lpstr">
      <vt:lpstr>Meiryo</vt:lpstr>
      <vt:lpstr>Aptos</vt:lpstr>
      <vt:lpstr>Aptos Display</vt:lpstr>
      <vt:lpstr>Arial</vt:lpstr>
      <vt:lpstr>Calibri</vt:lpstr>
      <vt:lpstr>Helvetica Neue</vt:lpstr>
      <vt:lpstr>Tahoma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Kavitha</dc:creator>
  <cp:lastModifiedBy>Kevin Flynn</cp:lastModifiedBy>
  <cp:revision>50</cp:revision>
  <dcterms:created xsi:type="dcterms:W3CDTF">2020-01-24T06:16:05Z</dcterms:created>
  <dcterms:modified xsi:type="dcterms:W3CDTF">2025-11-30T16:19:18Z</dcterms:modified>
</cp:coreProperties>
</file>